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9"/>
  </p:notesMasterIdLst>
  <p:sldIdLst>
    <p:sldId id="345" r:id="rId2"/>
    <p:sldId id="348" r:id="rId3"/>
    <p:sldId id="306" r:id="rId4"/>
    <p:sldId id="349" r:id="rId5"/>
    <p:sldId id="350" r:id="rId6"/>
    <p:sldId id="351" r:id="rId7"/>
    <p:sldId id="352" r:id="rId8"/>
    <p:sldId id="354" r:id="rId9"/>
    <p:sldId id="355" r:id="rId10"/>
    <p:sldId id="357" r:id="rId11"/>
    <p:sldId id="358" r:id="rId12"/>
    <p:sldId id="360" r:id="rId13"/>
    <p:sldId id="361" r:id="rId14"/>
    <p:sldId id="362" r:id="rId15"/>
    <p:sldId id="363" r:id="rId16"/>
    <p:sldId id="368" r:id="rId17"/>
    <p:sldId id="365" r:id="rId18"/>
    <p:sldId id="307" r:id="rId19"/>
    <p:sldId id="308" r:id="rId20"/>
    <p:sldId id="309" r:id="rId21"/>
    <p:sldId id="322" r:id="rId22"/>
    <p:sldId id="323" r:id="rId23"/>
    <p:sldId id="324" r:id="rId24"/>
    <p:sldId id="311" r:id="rId25"/>
    <p:sldId id="312" r:id="rId26"/>
    <p:sldId id="313" r:id="rId27"/>
    <p:sldId id="325" r:id="rId28"/>
    <p:sldId id="315" r:id="rId29"/>
    <p:sldId id="316" r:id="rId30"/>
    <p:sldId id="314" r:id="rId31"/>
    <p:sldId id="326" r:id="rId32"/>
    <p:sldId id="327" r:id="rId33"/>
    <p:sldId id="319" r:id="rId34"/>
    <p:sldId id="328" r:id="rId35"/>
    <p:sldId id="329" r:id="rId36"/>
    <p:sldId id="330" r:id="rId37"/>
    <p:sldId id="331" r:id="rId38"/>
    <p:sldId id="332" r:id="rId39"/>
    <p:sldId id="344" r:id="rId40"/>
    <p:sldId id="333" r:id="rId41"/>
    <p:sldId id="336" r:id="rId42"/>
    <p:sldId id="338" r:id="rId43"/>
    <p:sldId id="343" r:id="rId44"/>
    <p:sldId id="341" r:id="rId45"/>
    <p:sldId id="342" r:id="rId46"/>
    <p:sldId id="285" r:id="rId47"/>
    <p:sldId id="367" r:id="rId48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FFFF"/>
    <a:srgbClr val="0000CC"/>
    <a:srgbClr val="FFFFC9"/>
    <a:srgbClr val="F7FFFF"/>
    <a:srgbClr val="339933"/>
    <a:srgbClr val="CCFFFF"/>
    <a:srgbClr val="FFFF00"/>
    <a:srgbClr val="00CC00"/>
    <a:srgbClr val="0099CC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18" autoAdjust="0"/>
    <p:restoredTop sz="92432" autoAdjust="0"/>
  </p:normalViewPr>
  <p:slideViewPr>
    <p:cSldViewPr>
      <p:cViewPr varScale="1">
        <p:scale>
          <a:sx n="79" d="100"/>
          <a:sy n="79" d="100"/>
        </p:scale>
        <p:origin x="600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D4D141-E7ED-40B5-9D73-D22B25A17514}" type="doc">
      <dgm:prSet loTypeId="urn:microsoft.com/office/officeart/2005/8/layout/vList2" loCatId="list" qsTypeId="urn:microsoft.com/office/officeart/2005/8/quickstyle/simple5" qsCatId="simple" csTypeId="urn:microsoft.com/office/officeart/2005/8/colors/accent3_4" csCatId="accent3" phldr="1"/>
      <dgm:spPr/>
      <dgm:t>
        <a:bodyPr/>
        <a:lstStyle/>
        <a:p>
          <a:endParaRPr lang="uk-UA"/>
        </a:p>
      </dgm:t>
    </dgm:pt>
    <dgm:pt modelId="{301F8E81-41E8-49DA-AEC0-CDCB3E2A342E}">
      <dgm:prSet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solidFill>
          <a:srgbClr val="FFFFC9"/>
        </a:solidFill>
      </dgm:spPr>
      <dgm:t>
        <a:bodyPr/>
        <a:lstStyle/>
        <a:p>
          <a:pPr algn="l" rtl="0"/>
          <a:r>
            <a:rPr lang="uk-UA" sz="2200" b="0" dirty="0" smtClean="0">
              <a:solidFill>
                <a:schemeClr val="tx1"/>
              </a:solidFill>
            </a:rPr>
            <a:t>типи обох </a:t>
          </a:r>
          <a:r>
            <a:rPr lang="uk-UA" sz="2200" b="0" dirty="0" err="1" smtClean="0">
              <a:solidFill>
                <a:schemeClr val="tx1"/>
              </a:solidFill>
            </a:rPr>
            <a:t>операндів</a:t>
          </a:r>
          <a:r>
            <a:rPr lang="uk-UA" sz="2200" b="0" dirty="0" smtClean="0">
              <a:solidFill>
                <a:schemeClr val="tx1"/>
              </a:solidFill>
            </a:rPr>
            <a:t> </a:t>
          </a:r>
          <a:r>
            <a:rPr lang="uk-UA" sz="2200" b="1" dirty="0" smtClean="0">
              <a:solidFill>
                <a:schemeClr val="tx1"/>
              </a:solidFill>
            </a:rPr>
            <a:t>однакові</a:t>
          </a:r>
          <a:r>
            <a:rPr lang="uk-UA" sz="2200" b="0" dirty="0" smtClean="0">
              <a:solidFill>
                <a:schemeClr val="tx1"/>
              </a:solidFill>
            </a:rPr>
            <a:t>;</a:t>
          </a:r>
          <a:endParaRPr lang="uk-UA" sz="2200" dirty="0">
            <a:solidFill>
              <a:schemeClr val="tx1"/>
            </a:solidFill>
          </a:endParaRPr>
        </a:p>
      </dgm:t>
    </dgm:pt>
    <dgm:pt modelId="{601FEBFE-6F8C-47A8-8A3F-75D4EB32A677}" type="parTrans" cxnId="{D50C90F8-B709-42D8-96C7-C83D203C00F0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C7D47EA0-746F-4A1D-8A1C-B0F8DF7D1B79}" type="sibTrans" cxnId="{D50C90F8-B709-42D8-96C7-C83D203C00F0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6F14BE28-2D7B-4418-92F2-D3FEF89902C0}">
      <dgm:prSet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solidFill>
          <a:srgbClr val="FFFFC9"/>
        </a:solidFill>
      </dgm:spPr>
      <dgm:t>
        <a:bodyPr/>
        <a:lstStyle/>
        <a:p>
          <a:pPr rtl="0"/>
          <a:r>
            <a:rPr lang="uk-UA" sz="2200" b="0" dirty="0" smtClean="0">
              <a:solidFill>
                <a:schemeClr val="tx1"/>
              </a:solidFill>
            </a:rPr>
            <a:t>типи обох операндів </a:t>
          </a:r>
          <a:r>
            <a:rPr lang="uk-UA" sz="2200" b="1" dirty="0" smtClean="0">
              <a:solidFill>
                <a:schemeClr val="tx1"/>
              </a:solidFill>
            </a:rPr>
            <a:t>дійсні</a:t>
          </a:r>
          <a:r>
            <a:rPr lang="uk-UA" sz="2200" b="0" dirty="0" smtClean="0">
              <a:solidFill>
                <a:schemeClr val="tx1"/>
              </a:solidFill>
            </a:rPr>
            <a:t>;</a:t>
          </a:r>
          <a:endParaRPr lang="uk-UA" sz="2200" dirty="0">
            <a:solidFill>
              <a:schemeClr val="tx1"/>
            </a:solidFill>
          </a:endParaRPr>
        </a:p>
      </dgm:t>
    </dgm:pt>
    <dgm:pt modelId="{457B9D25-A6BA-4B5A-92F0-DB0E6C5FF5D2}" type="parTrans" cxnId="{F8385012-D02D-4D04-ADD5-444F9CA22979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D3F4445D-C543-463B-A160-A2EF1C6E1C3D}" type="sibTrans" cxnId="{F8385012-D02D-4D04-ADD5-444F9CA22979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D694D9BC-68D4-4971-8579-21305F20FBC1}">
      <dgm:prSet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solidFill>
          <a:srgbClr val="FFFFC9"/>
        </a:solidFill>
      </dgm:spPr>
      <dgm:t>
        <a:bodyPr/>
        <a:lstStyle/>
        <a:p>
          <a:pPr rtl="0"/>
          <a:r>
            <a:rPr lang="uk-UA" sz="2200" b="0" dirty="0" smtClean="0">
              <a:solidFill>
                <a:schemeClr val="tx1"/>
              </a:solidFill>
            </a:rPr>
            <a:t>типи обох операндів </a:t>
          </a:r>
          <a:r>
            <a:rPr lang="uk-UA" sz="2200" b="1" dirty="0" smtClean="0">
              <a:solidFill>
                <a:schemeClr val="tx1"/>
              </a:solidFill>
            </a:rPr>
            <a:t>цілочислові</a:t>
          </a:r>
          <a:r>
            <a:rPr lang="uk-UA" sz="2200" b="0" dirty="0" smtClean="0">
              <a:solidFill>
                <a:schemeClr val="tx1"/>
              </a:solidFill>
            </a:rPr>
            <a:t>;</a:t>
          </a:r>
          <a:endParaRPr lang="uk-UA" sz="2200" dirty="0">
            <a:solidFill>
              <a:schemeClr val="tx1"/>
            </a:solidFill>
          </a:endParaRPr>
        </a:p>
      </dgm:t>
    </dgm:pt>
    <dgm:pt modelId="{51067CE6-05C3-4557-955F-CBF9C4D0DEC2}" type="parTrans" cxnId="{BC9775C7-FC77-4253-90B4-85981D3491EC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2CBB0E23-AE8F-47E8-B042-A10700A9A7C8}" type="sibTrans" cxnId="{BC9775C7-FC77-4253-90B4-85981D3491EC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21BB6A8D-619E-473E-8405-9B859B7CCABB}">
      <dgm:prSet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solidFill>
          <a:srgbClr val="FFFFC9"/>
        </a:solidFill>
      </dgm:spPr>
      <dgm:t>
        <a:bodyPr/>
        <a:lstStyle/>
        <a:p>
          <a:pPr rtl="0"/>
          <a:r>
            <a:rPr lang="uk-UA" sz="2200" b="0" dirty="0" smtClean="0">
              <a:solidFill>
                <a:schemeClr val="tx1"/>
              </a:solidFill>
            </a:rPr>
            <a:t>тип одного </a:t>
          </a:r>
          <a:r>
            <a:rPr lang="uk-UA" sz="2200" b="0" dirty="0" err="1" smtClean="0">
              <a:solidFill>
                <a:schemeClr val="tx1"/>
              </a:solidFill>
            </a:rPr>
            <a:t>операнда</a:t>
          </a:r>
          <a:r>
            <a:rPr lang="uk-UA" sz="2200" b="0" dirty="0" smtClean="0">
              <a:solidFill>
                <a:schemeClr val="tx1"/>
              </a:solidFill>
            </a:rPr>
            <a:t> є </a:t>
          </a:r>
          <a:r>
            <a:rPr lang="uk-UA" sz="2200" b="1" dirty="0" err="1" smtClean="0">
              <a:solidFill>
                <a:schemeClr val="tx1"/>
              </a:solidFill>
            </a:rPr>
            <a:t>піддіапазоном</a:t>
          </a:r>
          <a:r>
            <a:rPr lang="uk-UA" sz="2200" b="0" dirty="0" smtClean="0">
              <a:solidFill>
                <a:schemeClr val="tx1"/>
              </a:solidFill>
            </a:rPr>
            <a:t> типу іншого </a:t>
          </a:r>
          <a:r>
            <a:rPr lang="uk-UA" sz="2200" b="0" dirty="0" err="1" smtClean="0">
              <a:solidFill>
                <a:schemeClr val="tx1"/>
              </a:solidFill>
            </a:rPr>
            <a:t>операнда</a:t>
          </a:r>
          <a:r>
            <a:rPr lang="uk-UA" sz="2200" b="0" dirty="0" smtClean="0">
              <a:solidFill>
                <a:schemeClr val="tx1"/>
              </a:solidFill>
            </a:rPr>
            <a:t>;</a:t>
          </a:r>
          <a:endParaRPr lang="uk-UA" sz="2200" dirty="0">
            <a:solidFill>
              <a:schemeClr val="tx1"/>
            </a:solidFill>
          </a:endParaRPr>
        </a:p>
      </dgm:t>
    </dgm:pt>
    <dgm:pt modelId="{7EFAFF9B-7581-410A-8699-DA55776A23CA}" type="parTrans" cxnId="{8C4B5115-D6FA-4BA0-9BB0-24E4AB1ABCD9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018A4E98-FED5-41DF-9F0A-F9F64949E59E}" type="sibTrans" cxnId="{8C4B5115-D6FA-4BA0-9BB0-24E4AB1ABCD9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5A5F3D90-5C60-4EC8-9E34-E47DB160FC85}">
      <dgm:prSet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solidFill>
          <a:srgbClr val="FFFFC9"/>
        </a:solidFill>
      </dgm:spPr>
      <dgm:t>
        <a:bodyPr/>
        <a:lstStyle/>
        <a:p>
          <a:pPr rtl="0"/>
          <a:r>
            <a:rPr lang="uk-UA" sz="2200" b="0" dirty="0" smtClean="0">
              <a:solidFill>
                <a:schemeClr val="tx1"/>
              </a:solidFill>
            </a:rPr>
            <a:t>типи обох операндів є </a:t>
          </a:r>
          <a:r>
            <a:rPr lang="uk-UA" sz="2200" b="1" dirty="0" err="1" smtClean="0">
              <a:solidFill>
                <a:schemeClr val="tx1"/>
              </a:solidFill>
            </a:rPr>
            <a:t>піддіапазонами</a:t>
          </a:r>
          <a:r>
            <a:rPr lang="uk-UA" sz="2200" b="0" dirty="0" smtClean="0">
              <a:solidFill>
                <a:schemeClr val="tx1"/>
              </a:solidFill>
            </a:rPr>
            <a:t> одного й того самого базово­го типу;</a:t>
          </a:r>
          <a:endParaRPr lang="uk-UA" sz="2200" dirty="0">
            <a:solidFill>
              <a:schemeClr val="tx1"/>
            </a:solidFill>
          </a:endParaRPr>
        </a:p>
      </dgm:t>
    </dgm:pt>
    <dgm:pt modelId="{6FE93071-9CE0-4149-80E3-29551DE42203}" type="parTrans" cxnId="{C3C9C5D5-7533-4B31-BBA9-0161466B3364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071697DB-4907-4DDA-8D7B-DA7486789ED7}" type="sibTrans" cxnId="{C3C9C5D5-7533-4B31-BBA9-0161466B3364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8C295882-1FDB-46AF-8EA2-654B4C12D008}">
      <dgm:prSet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solidFill>
          <a:srgbClr val="FFFFC9"/>
        </a:solidFill>
      </dgm:spPr>
      <dgm:t>
        <a:bodyPr/>
        <a:lstStyle/>
        <a:p>
          <a:pPr rtl="0"/>
          <a:r>
            <a:rPr lang="uk-UA" sz="2200" b="0" dirty="0" smtClean="0">
              <a:solidFill>
                <a:schemeClr val="tx1"/>
              </a:solidFill>
            </a:rPr>
            <a:t>тип одного </a:t>
          </a:r>
          <a:r>
            <a:rPr lang="uk-UA" sz="2200" b="0" dirty="0" err="1" smtClean="0">
              <a:solidFill>
                <a:schemeClr val="tx1"/>
              </a:solidFill>
            </a:rPr>
            <a:t>операнда</a:t>
          </a:r>
          <a:r>
            <a:rPr lang="uk-UA" sz="2200" b="0" dirty="0" smtClean="0">
              <a:solidFill>
                <a:schemeClr val="tx1"/>
              </a:solidFill>
            </a:rPr>
            <a:t> — </a:t>
          </a:r>
          <a:r>
            <a:rPr lang="uk-UA" sz="2200" b="1" dirty="0" smtClean="0">
              <a:solidFill>
                <a:schemeClr val="tx1"/>
              </a:solidFill>
            </a:rPr>
            <a:t>рядковий</a:t>
          </a:r>
          <a:r>
            <a:rPr lang="uk-UA" sz="2200" b="0" dirty="0" smtClean="0">
              <a:solidFill>
                <a:schemeClr val="tx1"/>
              </a:solidFill>
            </a:rPr>
            <a:t>, іншого — </a:t>
          </a:r>
          <a:r>
            <a:rPr lang="uk-UA" sz="2200" b="1" dirty="0" smtClean="0">
              <a:solidFill>
                <a:schemeClr val="tx1"/>
              </a:solidFill>
            </a:rPr>
            <a:t>рядковий або символьний</a:t>
          </a:r>
          <a:r>
            <a:rPr lang="uk-UA" sz="2200" b="0" dirty="0" smtClean="0">
              <a:solidFill>
                <a:schemeClr val="tx1"/>
              </a:solidFill>
            </a:rPr>
            <a:t>.</a:t>
          </a:r>
          <a:endParaRPr lang="uk-UA" sz="2200" dirty="0">
            <a:solidFill>
              <a:schemeClr val="tx1"/>
            </a:solidFill>
          </a:endParaRPr>
        </a:p>
      </dgm:t>
    </dgm:pt>
    <dgm:pt modelId="{DBC907A5-C670-4579-99F4-6795932FD218}" type="parTrans" cxnId="{94A97B89-E1C7-49FB-BA28-A85642C3C331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22C8F447-7B53-4CCF-98BC-ACEE3F827831}" type="sibTrans" cxnId="{94A97B89-E1C7-49FB-BA28-A85642C3C331}">
      <dgm:prSet/>
      <dgm:spPr/>
      <dgm:t>
        <a:bodyPr/>
        <a:lstStyle/>
        <a:p>
          <a:endParaRPr lang="uk-UA">
            <a:solidFill>
              <a:schemeClr val="tx1"/>
            </a:solidFill>
          </a:endParaRPr>
        </a:p>
      </dgm:t>
    </dgm:pt>
    <dgm:pt modelId="{7C1B1A7B-818A-4620-9075-32E7581C1018}" type="pres">
      <dgm:prSet presAssocID="{15D4D141-E7ED-40B5-9D73-D22B25A1751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uk-UA"/>
        </a:p>
      </dgm:t>
    </dgm:pt>
    <dgm:pt modelId="{432CEA38-3240-4C93-8464-68EFAADA0077}" type="pres">
      <dgm:prSet presAssocID="{301F8E81-41E8-49DA-AEC0-CDCB3E2A342E}" presName="parentText" presStyleLbl="node1" presStyleIdx="0" presStyleCnt="6" custScaleX="48149" custScaleY="76708" custLinFactNeighborX="-29132" custLinFactNeighborY="25090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7ACA1EF2-F953-45B1-928A-3B30DCC557D0}" type="pres">
      <dgm:prSet presAssocID="{C7D47EA0-746F-4A1D-8A1C-B0F8DF7D1B79}" presName="spacer" presStyleCnt="0"/>
      <dgm:spPr/>
    </dgm:pt>
    <dgm:pt modelId="{0B93F223-8AD6-4CB9-803A-EA536A369C39}" type="pres">
      <dgm:prSet presAssocID="{6F14BE28-2D7B-4418-92F2-D3FEF89902C0}" presName="parentText" presStyleLbl="node1" presStyleIdx="1" presStyleCnt="6" custScaleX="50980" custScaleY="77428" custLinFactNeighborX="-24510" custLinFactNeighborY="-532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53E9A6D7-F0C0-4422-9434-AFEC767AA608}" type="pres">
      <dgm:prSet presAssocID="{D3F4445D-C543-463B-A160-A2EF1C6E1C3D}" presName="spacer" presStyleCnt="0"/>
      <dgm:spPr/>
    </dgm:pt>
    <dgm:pt modelId="{0314A955-2588-4592-8F51-BB14FC92A8BB}" type="pres">
      <dgm:prSet presAssocID="{D694D9BC-68D4-4971-8579-21305F20FBC1}" presName="parentText" presStyleLbl="node1" presStyleIdx="2" presStyleCnt="6" custScaleX="56302" custScaleY="78270" custLinFactNeighborX="-21849" custLinFactNeighborY="-302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B7BED759-6540-40F2-9B2B-DB3BEA600802}" type="pres">
      <dgm:prSet presAssocID="{2CBB0E23-AE8F-47E8-B042-A10700A9A7C8}" presName="spacer" presStyleCnt="0"/>
      <dgm:spPr/>
    </dgm:pt>
    <dgm:pt modelId="{A3D512C4-538B-4F53-86A8-56B5C09FEFB0}" type="pres">
      <dgm:prSet presAssocID="{21BB6A8D-619E-473E-8405-9B859B7CCABB}" presName="parentText" presStyleLbl="node1" presStyleIdx="3" presStyleCnt="6" custScaleX="81512" custScaleY="63217" custLinFactNeighborX="-9244" custLinFactNeighborY="13296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BC790932-5956-424E-BC6C-0DF5AF49D3DE}" type="pres">
      <dgm:prSet presAssocID="{018A4E98-FED5-41DF-9F0A-F9F64949E59E}" presName="spacer" presStyleCnt="0"/>
      <dgm:spPr/>
    </dgm:pt>
    <dgm:pt modelId="{2D553AF7-B1B3-47F2-9E09-EADED743ED04}" type="pres">
      <dgm:prSet presAssocID="{5A5F3D90-5C60-4EC8-9E34-E47DB160FC85}" presName="parentText" presStyleLbl="node1" presStyleIdx="4" presStyleCnt="6" custScaleY="67372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DBF8A2D0-E0A1-4063-8AED-5D949E4DD7C6}" type="pres">
      <dgm:prSet presAssocID="{071697DB-4907-4DDA-8D7B-DA7486789ED7}" presName="spacer" presStyleCnt="0"/>
      <dgm:spPr/>
    </dgm:pt>
    <dgm:pt modelId="{88024B1C-113B-457A-B2EE-0BBA138F8017}" type="pres">
      <dgm:prSet presAssocID="{8C295882-1FDB-46AF-8EA2-654B4C12D008}" presName="parentText" presStyleLbl="node1" presStyleIdx="5" presStyleCnt="6" custScaleY="68931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C3C9C5D5-7533-4B31-BBA9-0161466B3364}" srcId="{15D4D141-E7ED-40B5-9D73-D22B25A17514}" destId="{5A5F3D90-5C60-4EC8-9E34-E47DB160FC85}" srcOrd="4" destOrd="0" parTransId="{6FE93071-9CE0-4149-80E3-29551DE42203}" sibTransId="{071697DB-4907-4DDA-8D7B-DA7486789ED7}"/>
    <dgm:cxn modelId="{F8385012-D02D-4D04-ADD5-444F9CA22979}" srcId="{15D4D141-E7ED-40B5-9D73-D22B25A17514}" destId="{6F14BE28-2D7B-4418-92F2-D3FEF89902C0}" srcOrd="1" destOrd="0" parTransId="{457B9D25-A6BA-4B5A-92F0-DB0E6C5FF5D2}" sibTransId="{D3F4445D-C543-463B-A160-A2EF1C6E1C3D}"/>
    <dgm:cxn modelId="{EA8523ED-FF80-4049-9838-81E1144648E3}" type="presOf" srcId="{15D4D141-E7ED-40B5-9D73-D22B25A17514}" destId="{7C1B1A7B-818A-4620-9075-32E7581C1018}" srcOrd="0" destOrd="0" presId="urn:microsoft.com/office/officeart/2005/8/layout/vList2"/>
    <dgm:cxn modelId="{94A97B89-E1C7-49FB-BA28-A85642C3C331}" srcId="{15D4D141-E7ED-40B5-9D73-D22B25A17514}" destId="{8C295882-1FDB-46AF-8EA2-654B4C12D008}" srcOrd="5" destOrd="0" parTransId="{DBC907A5-C670-4579-99F4-6795932FD218}" sibTransId="{22C8F447-7B53-4CCF-98BC-ACEE3F827831}"/>
    <dgm:cxn modelId="{8548C4F0-C3F6-4235-8F42-55AB4A8B6B2A}" type="presOf" srcId="{5A5F3D90-5C60-4EC8-9E34-E47DB160FC85}" destId="{2D553AF7-B1B3-47F2-9E09-EADED743ED04}" srcOrd="0" destOrd="0" presId="urn:microsoft.com/office/officeart/2005/8/layout/vList2"/>
    <dgm:cxn modelId="{DDED945C-F19E-47BF-81E0-95333790FDC9}" type="presOf" srcId="{6F14BE28-2D7B-4418-92F2-D3FEF89902C0}" destId="{0B93F223-8AD6-4CB9-803A-EA536A369C39}" srcOrd="0" destOrd="0" presId="urn:microsoft.com/office/officeart/2005/8/layout/vList2"/>
    <dgm:cxn modelId="{BC9775C7-FC77-4253-90B4-85981D3491EC}" srcId="{15D4D141-E7ED-40B5-9D73-D22B25A17514}" destId="{D694D9BC-68D4-4971-8579-21305F20FBC1}" srcOrd="2" destOrd="0" parTransId="{51067CE6-05C3-4557-955F-CBF9C4D0DEC2}" sibTransId="{2CBB0E23-AE8F-47E8-B042-A10700A9A7C8}"/>
    <dgm:cxn modelId="{E7C84206-F8A3-4362-948B-F6344B95CF09}" type="presOf" srcId="{D694D9BC-68D4-4971-8579-21305F20FBC1}" destId="{0314A955-2588-4592-8F51-BB14FC92A8BB}" srcOrd="0" destOrd="0" presId="urn:microsoft.com/office/officeart/2005/8/layout/vList2"/>
    <dgm:cxn modelId="{D78FAF06-461E-4E1B-8195-59133EE29D8B}" type="presOf" srcId="{21BB6A8D-619E-473E-8405-9B859B7CCABB}" destId="{A3D512C4-538B-4F53-86A8-56B5C09FEFB0}" srcOrd="0" destOrd="0" presId="urn:microsoft.com/office/officeart/2005/8/layout/vList2"/>
    <dgm:cxn modelId="{F7D76C87-49B2-4495-9CE0-A10E66844CFB}" type="presOf" srcId="{301F8E81-41E8-49DA-AEC0-CDCB3E2A342E}" destId="{432CEA38-3240-4C93-8464-68EFAADA0077}" srcOrd="0" destOrd="0" presId="urn:microsoft.com/office/officeart/2005/8/layout/vList2"/>
    <dgm:cxn modelId="{78C457EB-8589-47FA-8898-54FC2A46EF06}" type="presOf" srcId="{8C295882-1FDB-46AF-8EA2-654B4C12D008}" destId="{88024B1C-113B-457A-B2EE-0BBA138F8017}" srcOrd="0" destOrd="0" presId="urn:microsoft.com/office/officeart/2005/8/layout/vList2"/>
    <dgm:cxn modelId="{D50C90F8-B709-42D8-96C7-C83D203C00F0}" srcId="{15D4D141-E7ED-40B5-9D73-D22B25A17514}" destId="{301F8E81-41E8-49DA-AEC0-CDCB3E2A342E}" srcOrd="0" destOrd="0" parTransId="{601FEBFE-6F8C-47A8-8A3F-75D4EB32A677}" sibTransId="{C7D47EA0-746F-4A1D-8A1C-B0F8DF7D1B79}"/>
    <dgm:cxn modelId="{8C4B5115-D6FA-4BA0-9BB0-24E4AB1ABCD9}" srcId="{15D4D141-E7ED-40B5-9D73-D22B25A17514}" destId="{21BB6A8D-619E-473E-8405-9B859B7CCABB}" srcOrd="3" destOrd="0" parTransId="{7EFAFF9B-7581-410A-8699-DA55776A23CA}" sibTransId="{018A4E98-FED5-41DF-9F0A-F9F64949E59E}"/>
    <dgm:cxn modelId="{834809AA-6423-45D4-9A89-00491EAC8E50}" type="presParOf" srcId="{7C1B1A7B-818A-4620-9075-32E7581C1018}" destId="{432CEA38-3240-4C93-8464-68EFAADA0077}" srcOrd="0" destOrd="0" presId="urn:microsoft.com/office/officeart/2005/8/layout/vList2"/>
    <dgm:cxn modelId="{EF59F42F-3479-45F8-A6E4-73CD7C4E4ECF}" type="presParOf" srcId="{7C1B1A7B-818A-4620-9075-32E7581C1018}" destId="{7ACA1EF2-F953-45B1-928A-3B30DCC557D0}" srcOrd="1" destOrd="0" presId="urn:microsoft.com/office/officeart/2005/8/layout/vList2"/>
    <dgm:cxn modelId="{E8142B56-498E-40B1-8BA6-4D51F0044384}" type="presParOf" srcId="{7C1B1A7B-818A-4620-9075-32E7581C1018}" destId="{0B93F223-8AD6-4CB9-803A-EA536A369C39}" srcOrd="2" destOrd="0" presId="urn:microsoft.com/office/officeart/2005/8/layout/vList2"/>
    <dgm:cxn modelId="{22CCDCB7-7D68-4A48-AC1C-CB633BDFE41A}" type="presParOf" srcId="{7C1B1A7B-818A-4620-9075-32E7581C1018}" destId="{53E9A6D7-F0C0-4422-9434-AFEC767AA608}" srcOrd="3" destOrd="0" presId="urn:microsoft.com/office/officeart/2005/8/layout/vList2"/>
    <dgm:cxn modelId="{45A663D1-09A1-4212-A4AB-C0382519854D}" type="presParOf" srcId="{7C1B1A7B-818A-4620-9075-32E7581C1018}" destId="{0314A955-2588-4592-8F51-BB14FC92A8BB}" srcOrd="4" destOrd="0" presId="urn:microsoft.com/office/officeart/2005/8/layout/vList2"/>
    <dgm:cxn modelId="{5E3D41A5-01AA-41D1-B519-F35630FEC4DF}" type="presParOf" srcId="{7C1B1A7B-818A-4620-9075-32E7581C1018}" destId="{B7BED759-6540-40F2-9B2B-DB3BEA600802}" srcOrd="5" destOrd="0" presId="urn:microsoft.com/office/officeart/2005/8/layout/vList2"/>
    <dgm:cxn modelId="{BD1307F9-5EFB-40B8-9EC5-A7F81C18AF4A}" type="presParOf" srcId="{7C1B1A7B-818A-4620-9075-32E7581C1018}" destId="{A3D512C4-538B-4F53-86A8-56B5C09FEFB0}" srcOrd="6" destOrd="0" presId="urn:microsoft.com/office/officeart/2005/8/layout/vList2"/>
    <dgm:cxn modelId="{263E670C-5191-4655-856D-63772F7A098C}" type="presParOf" srcId="{7C1B1A7B-818A-4620-9075-32E7581C1018}" destId="{BC790932-5956-424E-BC6C-0DF5AF49D3DE}" srcOrd="7" destOrd="0" presId="urn:microsoft.com/office/officeart/2005/8/layout/vList2"/>
    <dgm:cxn modelId="{071E8540-196C-4B24-B1E8-AC05556896E2}" type="presParOf" srcId="{7C1B1A7B-818A-4620-9075-32E7581C1018}" destId="{2D553AF7-B1B3-47F2-9E09-EADED743ED04}" srcOrd="8" destOrd="0" presId="urn:microsoft.com/office/officeart/2005/8/layout/vList2"/>
    <dgm:cxn modelId="{DB1B81E7-8666-4989-BB90-C44687D8E8B3}" type="presParOf" srcId="{7C1B1A7B-818A-4620-9075-32E7581C1018}" destId="{DBF8A2D0-E0A1-4063-8AED-5D949E4DD7C6}" srcOrd="9" destOrd="0" presId="urn:microsoft.com/office/officeart/2005/8/layout/vList2"/>
    <dgm:cxn modelId="{C08A1670-66D2-43C6-A480-10BD21C0951D}" type="presParOf" srcId="{7C1B1A7B-818A-4620-9075-32E7581C1018}" destId="{88024B1C-113B-457A-B2EE-0BBA138F8017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34496D-54AB-42E6-8EF9-938194858762}" type="doc">
      <dgm:prSet loTypeId="urn:microsoft.com/office/officeart/2005/8/layout/vList2" loCatId="list" qsTypeId="urn:microsoft.com/office/officeart/2005/8/quickstyle/simple4" qsCatId="simple" csTypeId="urn:microsoft.com/office/officeart/2005/8/colors/accent0_1" csCatId="mainScheme" phldr="1"/>
      <dgm:spPr/>
      <dgm:t>
        <a:bodyPr/>
        <a:lstStyle/>
        <a:p>
          <a:endParaRPr lang="uk-UA"/>
        </a:p>
      </dgm:t>
    </dgm:pt>
    <dgm:pt modelId="{5BA9F2EB-08A3-4BEC-9033-3802DE371EC7}">
      <dgm:prSet custT="1"/>
      <dgm:spPr>
        <a:solidFill>
          <a:srgbClr val="E5FFFF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uk-UA" sz="2000" b="1" dirty="0" smtClean="0"/>
            <a:t>тип змінної, яка набуває значення виразу, і тип виразу однакові;</a:t>
          </a:r>
          <a:endParaRPr lang="uk-UA" sz="2000" b="1" dirty="0"/>
        </a:p>
      </dgm:t>
    </dgm:pt>
    <dgm:pt modelId="{967F2654-40E1-4B04-B81F-8275CAD5C14E}" type="parTrans" cxnId="{F367273C-33AA-4EBF-90E1-C29DC0B8236F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26BAAEDA-6D0B-4A07-8C49-00725437CC2A}" type="sibTrans" cxnId="{F367273C-33AA-4EBF-90E1-C29DC0B8236F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A4D289EA-F2E8-431C-B38A-685AEE13760B}">
      <dgm:prSet custT="1"/>
      <dgm:spPr>
        <a:solidFill>
          <a:srgbClr val="E5FFFF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uk-UA" sz="2000" b="1" smtClean="0"/>
            <a:t>тип змінної, яка набуває значення виразу, і тип виразу є дійсними </a:t>
          </a:r>
          <a:endParaRPr lang="uk-UA" sz="2000" b="1" dirty="0"/>
        </a:p>
      </dgm:t>
    </dgm:pt>
    <dgm:pt modelId="{A3BC84D2-CD43-4E95-BB75-F2212B80CA13}" type="parTrans" cxnId="{074078B6-3161-4ABA-954E-DAA729446F33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775364EB-8D6D-458B-B177-DF949379EEBF}" type="sibTrans" cxnId="{074078B6-3161-4ABA-954E-DAA729446F33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33108051-EEFE-4FC4-B279-2ACFA8523CAF}">
      <dgm:prSet custT="1"/>
      <dgm:spPr>
        <a:solidFill>
          <a:srgbClr val="E5FFFF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uk-UA" sz="2000" b="1" dirty="0" smtClean="0"/>
            <a:t>типами, а діапазон значень типу виразу є </a:t>
          </a:r>
          <a:r>
            <a:rPr lang="uk-UA" sz="2000" b="1" dirty="0" err="1" smtClean="0"/>
            <a:t>піддіапазоном</a:t>
          </a:r>
          <a:r>
            <a:rPr lang="uk-UA" sz="2000" b="1" dirty="0" smtClean="0"/>
            <a:t> значень типу змінної;</a:t>
          </a:r>
          <a:endParaRPr lang="uk-UA" sz="2000" b="1" dirty="0"/>
        </a:p>
      </dgm:t>
    </dgm:pt>
    <dgm:pt modelId="{A5B84660-5D47-4DE9-B991-6FD2A8B6A98D}" type="parTrans" cxnId="{FFC8F9E0-535A-4958-8C39-48866065A800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C6E96A43-81CE-4E93-AB86-E27FA46B4C5B}" type="sibTrans" cxnId="{FFC8F9E0-535A-4958-8C39-48866065A800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15E56CC0-FDC3-4C2D-ACDA-6665ECA13371}">
      <dgm:prSet custT="1"/>
      <dgm:spPr>
        <a:solidFill>
          <a:srgbClr val="E5FFFF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uk-UA" sz="2000" b="1" dirty="0" smtClean="0"/>
            <a:t>тип виразу цілочисловий, а тип змінної, яка набуває значення вира­зу, дійсний;</a:t>
          </a:r>
          <a:endParaRPr lang="uk-UA" sz="2000" b="1" dirty="0"/>
        </a:p>
      </dgm:t>
    </dgm:pt>
    <dgm:pt modelId="{2A58B93C-FCCE-490A-9092-603F64C3103B}" type="parTrans" cxnId="{0C155C96-D125-42FB-93F2-66AFAE33CE95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AC52945B-94D2-4B1D-9C3C-BC3F6F84A555}" type="sibTrans" cxnId="{0C155C96-D125-42FB-93F2-66AFAE33CE95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E902A479-BA6A-48FC-B0F3-C6BA92D3B75E}">
      <dgm:prSet custT="1"/>
      <dgm:spPr>
        <a:solidFill>
          <a:srgbClr val="E5FFFF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uk-UA" sz="2000" b="1" smtClean="0"/>
            <a:t>тип виразу і тип змінної, яка набуває значення виразу, є рядковими;</a:t>
          </a:r>
          <a:endParaRPr lang="uk-UA" sz="2000" b="1" dirty="0"/>
        </a:p>
      </dgm:t>
    </dgm:pt>
    <dgm:pt modelId="{7FAB0C33-AB7B-4CF3-AB65-9D4E763F8510}" type="parTrans" cxnId="{061EF128-8D15-45F3-8034-7041FC2F9078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CD428D34-1A25-43F6-B39F-3E248E768208}" type="sibTrans" cxnId="{061EF128-8D15-45F3-8034-7041FC2F9078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3DDCAEA2-71C8-4B03-BFDC-7A4A6082EBAC}">
      <dgm:prSet custT="1"/>
      <dgm:spPr>
        <a:solidFill>
          <a:srgbClr val="E5FFFF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pPr rtl="0"/>
          <a:r>
            <a:rPr lang="uk-UA" sz="2000" b="1" dirty="0" smtClean="0"/>
            <a:t>тип виразу є символьним, а тип змінної, яка набуває значення вира­зу, — рядковим.</a:t>
          </a:r>
          <a:endParaRPr lang="uk-UA" sz="2000" b="1" dirty="0"/>
        </a:p>
      </dgm:t>
    </dgm:pt>
    <dgm:pt modelId="{6CC6DDDC-DA05-4E11-8EE8-1625E32F1051}" type="parTrans" cxnId="{E0FB5F25-C6C2-4545-BE90-112E3B667C03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785C61A1-0788-4FB3-951B-D95EBDF9DE05}" type="sibTrans" cxnId="{E0FB5F25-C6C2-4545-BE90-112E3B667C03}">
      <dgm:prSet/>
      <dgm:spPr/>
      <dgm:t>
        <a:bodyPr/>
        <a:lstStyle/>
        <a:p>
          <a:endParaRPr lang="uk-UA" sz="2000" b="1">
            <a:solidFill>
              <a:schemeClr val="bg1"/>
            </a:solidFill>
          </a:endParaRPr>
        </a:p>
      </dgm:t>
    </dgm:pt>
    <dgm:pt modelId="{B94B87C6-C2B8-42EB-9539-49E3B15D33CA}" type="pres">
      <dgm:prSet presAssocID="{6A34496D-54AB-42E6-8EF9-93819485876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uk-UA"/>
        </a:p>
      </dgm:t>
    </dgm:pt>
    <dgm:pt modelId="{7886510A-077A-4B78-BD8D-8BA5CAD9710A}" type="pres">
      <dgm:prSet presAssocID="{5BA9F2EB-08A3-4BEC-9033-3802DE371EC7}" presName="parentText" presStyleLbl="node1" presStyleIdx="0" presStyleCnt="6" custLinFactNeighborX="330" custLinFactNeighborY="33984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FA36B43B-E3A8-44DD-9735-C9B31F484BF3}" type="pres">
      <dgm:prSet presAssocID="{26BAAEDA-6D0B-4A07-8C49-00725437CC2A}" presName="spacer" presStyleCnt="0"/>
      <dgm:spPr/>
      <dgm:t>
        <a:bodyPr/>
        <a:lstStyle/>
        <a:p>
          <a:endParaRPr lang="uk-UA"/>
        </a:p>
      </dgm:t>
    </dgm:pt>
    <dgm:pt modelId="{6F18DB43-82E8-4AEB-91A5-07D5910E2017}" type="pres">
      <dgm:prSet presAssocID="{A4D289EA-F2E8-431C-B38A-685AEE13760B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CC11F298-C764-46C4-8E1D-71D3E402826F}" type="pres">
      <dgm:prSet presAssocID="{775364EB-8D6D-458B-B177-DF949379EEBF}" presName="spacer" presStyleCnt="0"/>
      <dgm:spPr/>
      <dgm:t>
        <a:bodyPr/>
        <a:lstStyle/>
        <a:p>
          <a:endParaRPr lang="uk-UA"/>
        </a:p>
      </dgm:t>
    </dgm:pt>
    <dgm:pt modelId="{36B8C05A-4FE6-4ADE-AD8E-1D275F19DDC0}" type="pres">
      <dgm:prSet presAssocID="{33108051-EEFE-4FC4-B279-2ACFA8523CAF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FD861EEE-4BEE-4189-A982-385E0F2CA08F}" type="pres">
      <dgm:prSet presAssocID="{C6E96A43-81CE-4E93-AB86-E27FA46B4C5B}" presName="spacer" presStyleCnt="0"/>
      <dgm:spPr/>
      <dgm:t>
        <a:bodyPr/>
        <a:lstStyle/>
        <a:p>
          <a:endParaRPr lang="uk-UA"/>
        </a:p>
      </dgm:t>
    </dgm:pt>
    <dgm:pt modelId="{666794AD-101C-4EB1-A5FC-80EE8386B2B9}" type="pres">
      <dgm:prSet presAssocID="{15E56CC0-FDC3-4C2D-ACDA-6665ECA13371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C82B5281-DA1D-4E33-9551-7A74DD05CB83}" type="pres">
      <dgm:prSet presAssocID="{AC52945B-94D2-4B1D-9C3C-BC3F6F84A555}" presName="spacer" presStyleCnt="0"/>
      <dgm:spPr/>
      <dgm:t>
        <a:bodyPr/>
        <a:lstStyle/>
        <a:p>
          <a:endParaRPr lang="uk-UA"/>
        </a:p>
      </dgm:t>
    </dgm:pt>
    <dgm:pt modelId="{E9CBE3A0-5CF1-44AA-BF2C-1BFF842FD4A0}" type="pres">
      <dgm:prSet presAssocID="{E902A479-BA6A-48FC-B0F3-C6BA92D3B75E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E209E630-C9C9-4846-8569-234D569178FB}" type="pres">
      <dgm:prSet presAssocID="{CD428D34-1A25-43F6-B39F-3E248E768208}" presName="spacer" presStyleCnt="0"/>
      <dgm:spPr/>
      <dgm:t>
        <a:bodyPr/>
        <a:lstStyle/>
        <a:p>
          <a:endParaRPr lang="uk-UA"/>
        </a:p>
      </dgm:t>
    </dgm:pt>
    <dgm:pt modelId="{F4D1D089-3163-4C2E-BFCC-61E446148468}" type="pres">
      <dgm:prSet presAssocID="{3DDCAEA2-71C8-4B03-BFDC-7A4A6082EBAC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E0FB5F25-C6C2-4545-BE90-112E3B667C03}" srcId="{6A34496D-54AB-42E6-8EF9-938194858762}" destId="{3DDCAEA2-71C8-4B03-BFDC-7A4A6082EBAC}" srcOrd="5" destOrd="0" parTransId="{6CC6DDDC-DA05-4E11-8EE8-1625E32F1051}" sibTransId="{785C61A1-0788-4FB3-951B-D95EBDF9DE05}"/>
    <dgm:cxn modelId="{F8DDC804-A7E8-4F3E-BD59-DDE87D26FEAB}" type="presOf" srcId="{A4D289EA-F2E8-431C-B38A-685AEE13760B}" destId="{6F18DB43-82E8-4AEB-91A5-07D5910E2017}" srcOrd="0" destOrd="0" presId="urn:microsoft.com/office/officeart/2005/8/layout/vList2"/>
    <dgm:cxn modelId="{A539A58F-C1B2-49AB-A63D-C58E3CE3078E}" type="presOf" srcId="{15E56CC0-FDC3-4C2D-ACDA-6665ECA13371}" destId="{666794AD-101C-4EB1-A5FC-80EE8386B2B9}" srcOrd="0" destOrd="0" presId="urn:microsoft.com/office/officeart/2005/8/layout/vList2"/>
    <dgm:cxn modelId="{074078B6-3161-4ABA-954E-DAA729446F33}" srcId="{6A34496D-54AB-42E6-8EF9-938194858762}" destId="{A4D289EA-F2E8-431C-B38A-685AEE13760B}" srcOrd="1" destOrd="0" parTransId="{A3BC84D2-CD43-4E95-BB75-F2212B80CA13}" sibTransId="{775364EB-8D6D-458B-B177-DF949379EEBF}"/>
    <dgm:cxn modelId="{061EF128-8D15-45F3-8034-7041FC2F9078}" srcId="{6A34496D-54AB-42E6-8EF9-938194858762}" destId="{E902A479-BA6A-48FC-B0F3-C6BA92D3B75E}" srcOrd="4" destOrd="0" parTransId="{7FAB0C33-AB7B-4CF3-AB65-9D4E763F8510}" sibTransId="{CD428D34-1A25-43F6-B39F-3E248E768208}"/>
    <dgm:cxn modelId="{3E61E26F-FC31-4F6C-898D-D41E942ED168}" type="presOf" srcId="{E902A479-BA6A-48FC-B0F3-C6BA92D3B75E}" destId="{E9CBE3A0-5CF1-44AA-BF2C-1BFF842FD4A0}" srcOrd="0" destOrd="0" presId="urn:microsoft.com/office/officeart/2005/8/layout/vList2"/>
    <dgm:cxn modelId="{7C2FA909-F8F8-4930-90A9-E8BC36032EF1}" type="presOf" srcId="{3DDCAEA2-71C8-4B03-BFDC-7A4A6082EBAC}" destId="{F4D1D089-3163-4C2E-BFCC-61E446148468}" srcOrd="0" destOrd="0" presId="urn:microsoft.com/office/officeart/2005/8/layout/vList2"/>
    <dgm:cxn modelId="{9A483D3E-2966-44B5-96FD-54FA8CC29927}" type="presOf" srcId="{33108051-EEFE-4FC4-B279-2ACFA8523CAF}" destId="{36B8C05A-4FE6-4ADE-AD8E-1D275F19DDC0}" srcOrd="0" destOrd="0" presId="urn:microsoft.com/office/officeart/2005/8/layout/vList2"/>
    <dgm:cxn modelId="{FFC8F9E0-535A-4958-8C39-48866065A800}" srcId="{6A34496D-54AB-42E6-8EF9-938194858762}" destId="{33108051-EEFE-4FC4-B279-2ACFA8523CAF}" srcOrd="2" destOrd="0" parTransId="{A5B84660-5D47-4DE9-B991-6FD2A8B6A98D}" sibTransId="{C6E96A43-81CE-4E93-AB86-E27FA46B4C5B}"/>
    <dgm:cxn modelId="{8B812D24-0802-4FB9-A98A-38B514C2C418}" type="presOf" srcId="{6A34496D-54AB-42E6-8EF9-938194858762}" destId="{B94B87C6-C2B8-42EB-9539-49E3B15D33CA}" srcOrd="0" destOrd="0" presId="urn:microsoft.com/office/officeart/2005/8/layout/vList2"/>
    <dgm:cxn modelId="{0C155C96-D125-42FB-93F2-66AFAE33CE95}" srcId="{6A34496D-54AB-42E6-8EF9-938194858762}" destId="{15E56CC0-FDC3-4C2D-ACDA-6665ECA13371}" srcOrd="3" destOrd="0" parTransId="{2A58B93C-FCCE-490A-9092-603F64C3103B}" sibTransId="{AC52945B-94D2-4B1D-9C3C-BC3F6F84A555}"/>
    <dgm:cxn modelId="{AFD4EB1E-F505-4CFB-850E-17631424CD46}" type="presOf" srcId="{5BA9F2EB-08A3-4BEC-9033-3802DE371EC7}" destId="{7886510A-077A-4B78-BD8D-8BA5CAD9710A}" srcOrd="0" destOrd="0" presId="urn:microsoft.com/office/officeart/2005/8/layout/vList2"/>
    <dgm:cxn modelId="{F367273C-33AA-4EBF-90E1-C29DC0B8236F}" srcId="{6A34496D-54AB-42E6-8EF9-938194858762}" destId="{5BA9F2EB-08A3-4BEC-9033-3802DE371EC7}" srcOrd="0" destOrd="0" parTransId="{967F2654-40E1-4B04-B81F-8275CAD5C14E}" sibTransId="{26BAAEDA-6D0B-4A07-8C49-00725437CC2A}"/>
    <dgm:cxn modelId="{052AC737-59C9-4109-AC58-804F96299C11}" type="presParOf" srcId="{B94B87C6-C2B8-42EB-9539-49E3B15D33CA}" destId="{7886510A-077A-4B78-BD8D-8BA5CAD9710A}" srcOrd="0" destOrd="0" presId="urn:microsoft.com/office/officeart/2005/8/layout/vList2"/>
    <dgm:cxn modelId="{50BFD0C1-854B-4415-9092-B5BFDB146128}" type="presParOf" srcId="{B94B87C6-C2B8-42EB-9539-49E3B15D33CA}" destId="{FA36B43B-E3A8-44DD-9735-C9B31F484BF3}" srcOrd="1" destOrd="0" presId="urn:microsoft.com/office/officeart/2005/8/layout/vList2"/>
    <dgm:cxn modelId="{FD671256-89F6-4D30-BC48-ED6B1478C424}" type="presParOf" srcId="{B94B87C6-C2B8-42EB-9539-49E3B15D33CA}" destId="{6F18DB43-82E8-4AEB-91A5-07D5910E2017}" srcOrd="2" destOrd="0" presId="urn:microsoft.com/office/officeart/2005/8/layout/vList2"/>
    <dgm:cxn modelId="{35F912DE-C66A-4B99-9AAC-9A55A9BBDFB4}" type="presParOf" srcId="{B94B87C6-C2B8-42EB-9539-49E3B15D33CA}" destId="{CC11F298-C764-46C4-8E1D-71D3E402826F}" srcOrd="3" destOrd="0" presId="urn:microsoft.com/office/officeart/2005/8/layout/vList2"/>
    <dgm:cxn modelId="{AEDCBF3F-49EE-4E53-B95B-DD3184237AC1}" type="presParOf" srcId="{B94B87C6-C2B8-42EB-9539-49E3B15D33CA}" destId="{36B8C05A-4FE6-4ADE-AD8E-1D275F19DDC0}" srcOrd="4" destOrd="0" presId="urn:microsoft.com/office/officeart/2005/8/layout/vList2"/>
    <dgm:cxn modelId="{EBB45F9B-D1A0-4970-B305-53C0BC0C1F4D}" type="presParOf" srcId="{B94B87C6-C2B8-42EB-9539-49E3B15D33CA}" destId="{FD861EEE-4BEE-4189-A982-385E0F2CA08F}" srcOrd="5" destOrd="0" presId="urn:microsoft.com/office/officeart/2005/8/layout/vList2"/>
    <dgm:cxn modelId="{EB271C4C-DF63-4903-94AC-AD9B47B82D94}" type="presParOf" srcId="{B94B87C6-C2B8-42EB-9539-49E3B15D33CA}" destId="{666794AD-101C-4EB1-A5FC-80EE8386B2B9}" srcOrd="6" destOrd="0" presId="urn:microsoft.com/office/officeart/2005/8/layout/vList2"/>
    <dgm:cxn modelId="{4311C1DE-7596-44E4-BCD2-8F9482417A43}" type="presParOf" srcId="{B94B87C6-C2B8-42EB-9539-49E3B15D33CA}" destId="{C82B5281-DA1D-4E33-9551-7A74DD05CB83}" srcOrd="7" destOrd="0" presId="urn:microsoft.com/office/officeart/2005/8/layout/vList2"/>
    <dgm:cxn modelId="{53AEB2C2-22A8-4F75-A9F4-A3EA3B9BF9C1}" type="presParOf" srcId="{B94B87C6-C2B8-42EB-9539-49E3B15D33CA}" destId="{E9CBE3A0-5CF1-44AA-BF2C-1BFF842FD4A0}" srcOrd="8" destOrd="0" presId="urn:microsoft.com/office/officeart/2005/8/layout/vList2"/>
    <dgm:cxn modelId="{74F051C3-16A6-4C9F-881C-8BF658802E32}" type="presParOf" srcId="{B94B87C6-C2B8-42EB-9539-49E3B15D33CA}" destId="{E209E630-C9C9-4846-8569-234D569178FB}" srcOrd="9" destOrd="0" presId="urn:microsoft.com/office/officeart/2005/8/layout/vList2"/>
    <dgm:cxn modelId="{71FBBF00-AEDD-4630-A8D4-425E42F5F543}" type="presParOf" srcId="{B94B87C6-C2B8-42EB-9539-49E3B15D33CA}" destId="{F4D1D089-3163-4C2E-BFCC-61E446148468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2CEA38-3240-4C93-8464-68EFAADA0077}">
      <dsp:nvSpPr>
        <dsp:cNvPr id="0" name=""/>
        <dsp:cNvSpPr/>
      </dsp:nvSpPr>
      <dsp:spPr>
        <a:xfrm>
          <a:off x="0" y="61461"/>
          <a:ext cx="4917359" cy="617468"/>
        </a:xfrm>
        <a:prstGeom prst="roundRect">
          <a:avLst/>
        </a:prstGeom>
        <a:solidFill>
          <a:srgbClr val="FFFFC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200" b="0" kern="1200" dirty="0" smtClean="0">
              <a:solidFill>
                <a:schemeClr val="tx1"/>
              </a:solidFill>
            </a:rPr>
            <a:t>типи обох </a:t>
          </a:r>
          <a:r>
            <a:rPr lang="uk-UA" sz="2200" b="0" kern="1200" dirty="0" err="1" smtClean="0">
              <a:solidFill>
                <a:schemeClr val="tx1"/>
              </a:solidFill>
            </a:rPr>
            <a:t>операндів</a:t>
          </a:r>
          <a:r>
            <a:rPr lang="uk-UA" sz="2200" b="0" kern="1200" dirty="0" smtClean="0">
              <a:solidFill>
                <a:schemeClr val="tx1"/>
              </a:solidFill>
            </a:rPr>
            <a:t> </a:t>
          </a:r>
          <a:r>
            <a:rPr lang="uk-UA" sz="2200" b="1" kern="1200" dirty="0" smtClean="0">
              <a:solidFill>
                <a:schemeClr val="tx1"/>
              </a:solidFill>
            </a:rPr>
            <a:t>однакові</a:t>
          </a:r>
          <a:r>
            <a:rPr lang="uk-UA" sz="2200" b="0" kern="1200" dirty="0" smtClean="0">
              <a:solidFill>
                <a:schemeClr val="tx1"/>
              </a:solidFill>
            </a:rPr>
            <a:t>;</a:t>
          </a:r>
          <a:endParaRPr lang="uk-UA" sz="2200" kern="1200" dirty="0">
            <a:solidFill>
              <a:schemeClr val="tx1"/>
            </a:solidFill>
          </a:endParaRPr>
        </a:p>
      </dsp:txBody>
      <dsp:txXfrm>
        <a:off x="30142" y="91603"/>
        <a:ext cx="4857075" cy="557184"/>
      </dsp:txXfrm>
    </dsp:sp>
    <dsp:sp modelId="{0B93F223-8AD6-4CB9-803A-EA536A369C39}">
      <dsp:nvSpPr>
        <dsp:cNvPr id="0" name=""/>
        <dsp:cNvSpPr/>
      </dsp:nvSpPr>
      <dsp:spPr>
        <a:xfrm>
          <a:off x="0" y="771039"/>
          <a:ext cx="5206483" cy="623264"/>
        </a:xfrm>
        <a:prstGeom prst="roundRect">
          <a:avLst/>
        </a:prstGeom>
        <a:solidFill>
          <a:srgbClr val="FFFFC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200" b="0" kern="1200" dirty="0" smtClean="0">
              <a:solidFill>
                <a:schemeClr val="tx1"/>
              </a:solidFill>
            </a:rPr>
            <a:t>типи обох операндів </a:t>
          </a:r>
          <a:r>
            <a:rPr lang="uk-UA" sz="2200" b="1" kern="1200" dirty="0" smtClean="0">
              <a:solidFill>
                <a:schemeClr val="tx1"/>
              </a:solidFill>
            </a:rPr>
            <a:t>дійсні</a:t>
          </a:r>
          <a:r>
            <a:rPr lang="uk-UA" sz="2200" b="0" kern="1200" dirty="0" smtClean="0">
              <a:solidFill>
                <a:schemeClr val="tx1"/>
              </a:solidFill>
            </a:rPr>
            <a:t>;</a:t>
          </a:r>
          <a:endParaRPr lang="uk-UA" sz="2200" kern="1200" dirty="0">
            <a:solidFill>
              <a:schemeClr val="tx1"/>
            </a:solidFill>
          </a:endParaRPr>
        </a:p>
      </dsp:txBody>
      <dsp:txXfrm>
        <a:off x="30425" y="801464"/>
        <a:ext cx="5145633" cy="562414"/>
      </dsp:txXfrm>
    </dsp:sp>
    <dsp:sp modelId="{0314A955-2588-4592-8F51-BB14FC92A8BB}">
      <dsp:nvSpPr>
        <dsp:cNvPr id="0" name=""/>
        <dsp:cNvSpPr/>
      </dsp:nvSpPr>
      <dsp:spPr>
        <a:xfrm>
          <a:off x="0" y="1518428"/>
          <a:ext cx="5750008" cy="630042"/>
        </a:xfrm>
        <a:prstGeom prst="roundRect">
          <a:avLst/>
        </a:prstGeom>
        <a:solidFill>
          <a:srgbClr val="FFFFC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200" b="0" kern="1200" dirty="0" smtClean="0">
              <a:solidFill>
                <a:schemeClr val="tx1"/>
              </a:solidFill>
            </a:rPr>
            <a:t>типи обох операндів </a:t>
          </a:r>
          <a:r>
            <a:rPr lang="uk-UA" sz="2200" b="1" kern="1200" dirty="0" smtClean="0">
              <a:solidFill>
                <a:schemeClr val="tx1"/>
              </a:solidFill>
            </a:rPr>
            <a:t>цілочислові</a:t>
          </a:r>
          <a:r>
            <a:rPr lang="uk-UA" sz="2200" b="0" kern="1200" dirty="0" smtClean="0">
              <a:solidFill>
                <a:schemeClr val="tx1"/>
              </a:solidFill>
            </a:rPr>
            <a:t>;</a:t>
          </a:r>
          <a:endParaRPr lang="uk-UA" sz="2200" kern="1200" dirty="0">
            <a:solidFill>
              <a:schemeClr val="tx1"/>
            </a:solidFill>
          </a:endParaRPr>
        </a:p>
      </dsp:txBody>
      <dsp:txXfrm>
        <a:off x="30756" y="1549184"/>
        <a:ext cx="5688496" cy="568530"/>
      </dsp:txXfrm>
    </dsp:sp>
    <dsp:sp modelId="{A3D512C4-538B-4F53-86A8-56B5C09FEFB0}">
      <dsp:nvSpPr>
        <dsp:cNvPr id="0" name=""/>
        <dsp:cNvSpPr/>
      </dsp:nvSpPr>
      <dsp:spPr>
        <a:xfrm>
          <a:off x="0" y="2289150"/>
          <a:ext cx="8324654" cy="508871"/>
        </a:xfrm>
        <a:prstGeom prst="roundRect">
          <a:avLst/>
        </a:prstGeom>
        <a:solidFill>
          <a:srgbClr val="FFFFC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200" b="0" kern="1200" dirty="0" smtClean="0">
              <a:solidFill>
                <a:schemeClr val="tx1"/>
              </a:solidFill>
            </a:rPr>
            <a:t>тип одного </a:t>
          </a:r>
          <a:r>
            <a:rPr lang="uk-UA" sz="2200" b="0" kern="1200" dirty="0" err="1" smtClean="0">
              <a:solidFill>
                <a:schemeClr val="tx1"/>
              </a:solidFill>
            </a:rPr>
            <a:t>операнда</a:t>
          </a:r>
          <a:r>
            <a:rPr lang="uk-UA" sz="2200" b="0" kern="1200" dirty="0" smtClean="0">
              <a:solidFill>
                <a:schemeClr val="tx1"/>
              </a:solidFill>
            </a:rPr>
            <a:t> є </a:t>
          </a:r>
          <a:r>
            <a:rPr lang="uk-UA" sz="2200" b="1" kern="1200" dirty="0" err="1" smtClean="0">
              <a:solidFill>
                <a:schemeClr val="tx1"/>
              </a:solidFill>
            </a:rPr>
            <a:t>піддіапазоном</a:t>
          </a:r>
          <a:r>
            <a:rPr lang="uk-UA" sz="2200" b="0" kern="1200" dirty="0" smtClean="0">
              <a:solidFill>
                <a:schemeClr val="tx1"/>
              </a:solidFill>
            </a:rPr>
            <a:t> типу іншого </a:t>
          </a:r>
          <a:r>
            <a:rPr lang="uk-UA" sz="2200" b="0" kern="1200" dirty="0" err="1" smtClean="0">
              <a:solidFill>
                <a:schemeClr val="tx1"/>
              </a:solidFill>
            </a:rPr>
            <a:t>операнда</a:t>
          </a:r>
          <a:r>
            <a:rPr lang="uk-UA" sz="2200" b="0" kern="1200" dirty="0" smtClean="0">
              <a:solidFill>
                <a:schemeClr val="tx1"/>
              </a:solidFill>
            </a:rPr>
            <a:t>;</a:t>
          </a:r>
          <a:endParaRPr lang="uk-UA" sz="2200" kern="1200" dirty="0">
            <a:solidFill>
              <a:schemeClr val="tx1"/>
            </a:solidFill>
          </a:endParaRPr>
        </a:p>
      </dsp:txBody>
      <dsp:txXfrm>
        <a:off x="24841" y="2313991"/>
        <a:ext cx="8274972" cy="459189"/>
      </dsp:txXfrm>
    </dsp:sp>
    <dsp:sp modelId="{2D553AF7-B1B3-47F2-9E09-EADED743ED04}">
      <dsp:nvSpPr>
        <dsp:cNvPr id="0" name=""/>
        <dsp:cNvSpPr/>
      </dsp:nvSpPr>
      <dsp:spPr>
        <a:xfrm>
          <a:off x="0" y="2905396"/>
          <a:ext cx="10212796" cy="542317"/>
        </a:xfrm>
        <a:prstGeom prst="roundRect">
          <a:avLst/>
        </a:prstGeom>
        <a:solidFill>
          <a:srgbClr val="FFFFC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200" b="0" kern="1200" dirty="0" smtClean="0">
              <a:solidFill>
                <a:schemeClr val="tx1"/>
              </a:solidFill>
            </a:rPr>
            <a:t>типи обох операндів є </a:t>
          </a:r>
          <a:r>
            <a:rPr lang="uk-UA" sz="2200" b="1" kern="1200" dirty="0" err="1" smtClean="0">
              <a:solidFill>
                <a:schemeClr val="tx1"/>
              </a:solidFill>
            </a:rPr>
            <a:t>піддіапазонами</a:t>
          </a:r>
          <a:r>
            <a:rPr lang="uk-UA" sz="2200" b="0" kern="1200" dirty="0" smtClean="0">
              <a:solidFill>
                <a:schemeClr val="tx1"/>
              </a:solidFill>
            </a:rPr>
            <a:t> одного й того самого базово­го типу;</a:t>
          </a:r>
          <a:endParaRPr lang="uk-UA" sz="2200" kern="1200" dirty="0">
            <a:solidFill>
              <a:schemeClr val="tx1"/>
            </a:solidFill>
          </a:endParaRPr>
        </a:p>
      </dsp:txBody>
      <dsp:txXfrm>
        <a:off x="26474" y="2931870"/>
        <a:ext cx="10159848" cy="489369"/>
      </dsp:txXfrm>
    </dsp:sp>
    <dsp:sp modelId="{88024B1C-113B-457A-B2EE-0BBA138F8017}">
      <dsp:nvSpPr>
        <dsp:cNvPr id="0" name=""/>
        <dsp:cNvSpPr/>
      </dsp:nvSpPr>
      <dsp:spPr>
        <a:xfrm>
          <a:off x="0" y="3571554"/>
          <a:ext cx="10212796" cy="554866"/>
        </a:xfrm>
        <a:prstGeom prst="roundRect">
          <a:avLst/>
        </a:prstGeom>
        <a:solidFill>
          <a:srgbClr val="FFFFC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200" b="0" kern="1200" dirty="0" smtClean="0">
              <a:solidFill>
                <a:schemeClr val="tx1"/>
              </a:solidFill>
            </a:rPr>
            <a:t>тип одного </a:t>
          </a:r>
          <a:r>
            <a:rPr lang="uk-UA" sz="2200" b="0" kern="1200" dirty="0" err="1" smtClean="0">
              <a:solidFill>
                <a:schemeClr val="tx1"/>
              </a:solidFill>
            </a:rPr>
            <a:t>операнда</a:t>
          </a:r>
          <a:r>
            <a:rPr lang="uk-UA" sz="2200" b="0" kern="1200" dirty="0" smtClean="0">
              <a:solidFill>
                <a:schemeClr val="tx1"/>
              </a:solidFill>
            </a:rPr>
            <a:t> — </a:t>
          </a:r>
          <a:r>
            <a:rPr lang="uk-UA" sz="2200" b="1" kern="1200" dirty="0" smtClean="0">
              <a:solidFill>
                <a:schemeClr val="tx1"/>
              </a:solidFill>
            </a:rPr>
            <a:t>рядковий</a:t>
          </a:r>
          <a:r>
            <a:rPr lang="uk-UA" sz="2200" b="0" kern="1200" dirty="0" smtClean="0">
              <a:solidFill>
                <a:schemeClr val="tx1"/>
              </a:solidFill>
            </a:rPr>
            <a:t>, іншого — </a:t>
          </a:r>
          <a:r>
            <a:rPr lang="uk-UA" sz="2200" b="1" kern="1200" dirty="0" smtClean="0">
              <a:solidFill>
                <a:schemeClr val="tx1"/>
              </a:solidFill>
            </a:rPr>
            <a:t>рядковий або символьний</a:t>
          </a:r>
          <a:r>
            <a:rPr lang="uk-UA" sz="2200" b="0" kern="1200" dirty="0" smtClean="0">
              <a:solidFill>
                <a:schemeClr val="tx1"/>
              </a:solidFill>
            </a:rPr>
            <a:t>.</a:t>
          </a:r>
          <a:endParaRPr lang="uk-UA" sz="2200" kern="1200" dirty="0">
            <a:solidFill>
              <a:schemeClr val="tx1"/>
            </a:solidFill>
          </a:endParaRPr>
        </a:p>
      </dsp:txBody>
      <dsp:txXfrm>
        <a:off x="27086" y="3598640"/>
        <a:ext cx="10158624" cy="5006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86510A-077A-4B78-BD8D-8BA5CAD9710A}">
      <dsp:nvSpPr>
        <dsp:cNvPr id="0" name=""/>
        <dsp:cNvSpPr/>
      </dsp:nvSpPr>
      <dsp:spPr>
        <a:xfrm>
          <a:off x="0" y="52379"/>
          <a:ext cx="10272463" cy="561600"/>
        </a:xfrm>
        <a:prstGeom prst="roundRect">
          <a:avLst/>
        </a:prstGeom>
        <a:solidFill>
          <a:srgbClr val="E5FFFF"/>
        </a:solidFill>
        <a:ln>
          <a:solidFill>
            <a:schemeClr val="bg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тип змінної, яка набуває значення виразу, і тип виразу однакові;</a:t>
          </a:r>
          <a:endParaRPr lang="uk-UA" sz="2000" b="1" kern="1200" dirty="0"/>
        </a:p>
      </dsp:txBody>
      <dsp:txXfrm>
        <a:off x="27415" y="79794"/>
        <a:ext cx="10217633" cy="506770"/>
      </dsp:txXfrm>
    </dsp:sp>
    <dsp:sp modelId="{6F18DB43-82E8-4AEB-91A5-07D5910E2017}">
      <dsp:nvSpPr>
        <dsp:cNvPr id="0" name=""/>
        <dsp:cNvSpPr/>
      </dsp:nvSpPr>
      <dsp:spPr>
        <a:xfrm>
          <a:off x="0" y="671017"/>
          <a:ext cx="10272463" cy="561600"/>
        </a:xfrm>
        <a:prstGeom prst="roundRect">
          <a:avLst/>
        </a:prstGeom>
        <a:solidFill>
          <a:srgbClr val="E5FFFF"/>
        </a:solidFill>
        <a:ln>
          <a:solidFill>
            <a:schemeClr val="bg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smtClean="0"/>
            <a:t>тип змінної, яка набуває значення виразу, і тип виразу є дійсними </a:t>
          </a:r>
          <a:endParaRPr lang="uk-UA" sz="2000" b="1" kern="1200" dirty="0"/>
        </a:p>
      </dsp:txBody>
      <dsp:txXfrm>
        <a:off x="27415" y="698432"/>
        <a:ext cx="10217633" cy="506770"/>
      </dsp:txXfrm>
    </dsp:sp>
    <dsp:sp modelId="{36B8C05A-4FE6-4ADE-AD8E-1D275F19DDC0}">
      <dsp:nvSpPr>
        <dsp:cNvPr id="0" name=""/>
        <dsp:cNvSpPr/>
      </dsp:nvSpPr>
      <dsp:spPr>
        <a:xfrm>
          <a:off x="0" y="1319017"/>
          <a:ext cx="10272463" cy="561600"/>
        </a:xfrm>
        <a:prstGeom prst="roundRect">
          <a:avLst/>
        </a:prstGeom>
        <a:solidFill>
          <a:srgbClr val="E5FFFF"/>
        </a:solidFill>
        <a:ln>
          <a:solidFill>
            <a:schemeClr val="bg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типами, а діапазон значень типу виразу є </a:t>
          </a:r>
          <a:r>
            <a:rPr lang="uk-UA" sz="2000" b="1" kern="1200" dirty="0" err="1" smtClean="0"/>
            <a:t>піддіапазоном</a:t>
          </a:r>
          <a:r>
            <a:rPr lang="uk-UA" sz="2000" b="1" kern="1200" dirty="0" smtClean="0"/>
            <a:t> значень типу змінної;</a:t>
          </a:r>
          <a:endParaRPr lang="uk-UA" sz="2000" b="1" kern="1200" dirty="0"/>
        </a:p>
      </dsp:txBody>
      <dsp:txXfrm>
        <a:off x="27415" y="1346432"/>
        <a:ext cx="10217633" cy="506770"/>
      </dsp:txXfrm>
    </dsp:sp>
    <dsp:sp modelId="{666794AD-101C-4EB1-A5FC-80EE8386B2B9}">
      <dsp:nvSpPr>
        <dsp:cNvPr id="0" name=""/>
        <dsp:cNvSpPr/>
      </dsp:nvSpPr>
      <dsp:spPr>
        <a:xfrm>
          <a:off x="0" y="1967017"/>
          <a:ext cx="10272463" cy="561600"/>
        </a:xfrm>
        <a:prstGeom prst="roundRect">
          <a:avLst/>
        </a:prstGeom>
        <a:solidFill>
          <a:srgbClr val="E5FFFF"/>
        </a:solidFill>
        <a:ln>
          <a:solidFill>
            <a:schemeClr val="bg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тип виразу цілочисловий, а тип змінної, яка набуває значення вира­зу, дійсний;</a:t>
          </a:r>
          <a:endParaRPr lang="uk-UA" sz="2000" b="1" kern="1200" dirty="0"/>
        </a:p>
      </dsp:txBody>
      <dsp:txXfrm>
        <a:off x="27415" y="1994432"/>
        <a:ext cx="10217633" cy="506770"/>
      </dsp:txXfrm>
    </dsp:sp>
    <dsp:sp modelId="{E9CBE3A0-5CF1-44AA-BF2C-1BFF842FD4A0}">
      <dsp:nvSpPr>
        <dsp:cNvPr id="0" name=""/>
        <dsp:cNvSpPr/>
      </dsp:nvSpPr>
      <dsp:spPr>
        <a:xfrm>
          <a:off x="0" y="2615017"/>
          <a:ext cx="10272463" cy="561600"/>
        </a:xfrm>
        <a:prstGeom prst="roundRect">
          <a:avLst/>
        </a:prstGeom>
        <a:solidFill>
          <a:srgbClr val="E5FFFF"/>
        </a:solidFill>
        <a:ln>
          <a:solidFill>
            <a:schemeClr val="bg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smtClean="0"/>
            <a:t>тип виразу і тип змінної, яка набуває значення виразу, є рядковими;</a:t>
          </a:r>
          <a:endParaRPr lang="uk-UA" sz="2000" b="1" kern="1200" dirty="0"/>
        </a:p>
      </dsp:txBody>
      <dsp:txXfrm>
        <a:off x="27415" y="2642432"/>
        <a:ext cx="10217633" cy="506770"/>
      </dsp:txXfrm>
    </dsp:sp>
    <dsp:sp modelId="{F4D1D089-3163-4C2E-BFCC-61E446148468}">
      <dsp:nvSpPr>
        <dsp:cNvPr id="0" name=""/>
        <dsp:cNvSpPr/>
      </dsp:nvSpPr>
      <dsp:spPr>
        <a:xfrm>
          <a:off x="0" y="3263017"/>
          <a:ext cx="10272463" cy="561600"/>
        </a:xfrm>
        <a:prstGeom prst="roundRect">
          <a:avLst/>
        </a:prstGeom>
        <a:solidFill>
          <a:srgbClr val="E5FFFF"/>
        </a:solidFill>
        <a:ln>
          <a:solidFill>
            <a:schemeClr val="bg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b="1" kern="1200" dirty="0" smtClean="0"/>
            <a:t>тип виразу є символьним, а тип змінної, яка набуває значення вира­зу, — рядковим.</a:t>
          </a:r>
          <a:endParaRPr lang="uk-UA" sz="2000" b="1" kern="1200" dirty="0"/>
        </a:p>
      </dsp:txBody>
      <dsp:txXfrm>
        <a:off x="27415" y="3290432"/>
        <a:ext cx="10217633" cy="5067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410484-9639-4EA5-9194-6BC2EA795A5E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59D12-BEE5-4EE8-9671-4F6BBF7D63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645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59D12-BEE5-4EE8-9671-4F6BBF7D6385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8675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0" hangingPunct="0"/>
            <a:fld id="{1E5CF91B-BF8A-4067-B3BF-4B7A321AEDA8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</a:rPr>
              <a:t>9/15/2021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hangingPunct="0"/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46978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0" hangingPunct="0"/>
            <a:fld id="{1E5CF91B-BF8A-4067-B3BF-4B7A321AEDA8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</a:rPr>
              <a:t>9/15/2021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hangingPunct="0"/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76730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0" hangingPunct="0"/>
            <a:fld id="{1E5CF91B-BF8A-4067-B3BF-4B7A321AEDA8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</a:rPr>
              <a:t>9/15/2021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hangingPunct="0"/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33168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4847861" y="6502387"/>
            <a:ext cx="61446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/>
            <a:r>
              <a:rPr lang="uk-UA" sz="900" b="0" dirty="0">
                <a:solidFill>
                  <a:prstClr val="black"/>
                </a:solidFill>
                <a:latin typeface="Times New Roman" pitchFamily="18" charset="0"/>
              </a:rPr>
              <a:t>Т.В. </a:t>
            </a:r>
            <a:r>
              <a:rPr lang="uk-UA" sz="900" b="0" dirty="0" err="1">
                <a:solidFill>
                  <a:prstClr val="black"/>
                </a:solidFill>
                <a:latin typeface="Times New Roman" pitchFamily="18" charset="0"/>
              </a:rPr>
              <a:t>Ковалюк</a:t>
            </a:r>
            <a:r>
              <a:rPr lang="uk-UA" sz="900" b="0" dirty="0">
                <a:solidFill>
                  <a:prstClr val="black"/>
                </a:solidFill>
                <a:latin typeface="Times New Roman" pitchFamily="18" charset="0"/>
              </a:rPr>
              <a:t> Основи програмування. КНУ ім. Тараса Шевченка</a:t>
            </a:r>
            <a:endParaRPr lang="ru-RU" sz="900" b="0" dirty="0">
              <a:solidFill>
                <a:prstClr val="black"/>
              </a:solidFill>
              <a:latin typeface="Times New Roman" pitchFamily="18" charset="0"/>
            </a:endParaRPr>
          </a:p>
        </p:txBody>
      </p:sp>
      <p:pic>
        <p:nvPicPr>
          <p:cNvPr id="788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3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85753"/>
            <a:ext cx="12192000" cy="116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74882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4847861" y="6502387"/>
            <a:ext cx="61446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/>
            <a:r>
              <a:rPr lang="uk-UA" sz="900" b="0" dirty="0">
                <a:solidFill>
                  <a:prstClr val="black"/>
                </a:solidFill>
                <a:latin typeface="Times New Roman" pitchFamily="18" charset="0"/>
              </a:rPr>
              <a:t>Т.В. </a:t>
            </a:r>
            <a:r>
              <a:rPr lang="uk-UA" sz="900" b="0" dirty="0" err="1">
                <a:solidFill>
                  <a:prstClr val="black"/>
                </a:solidFill>
                <a:latin typeface="Times New Roman" pitchFamily="18" charset="0"/>
              </a:rPr>
              <a:t>Ковалюк</a:t>
            </a:r>
            <a:r>
              <a:rPr lang="uk-UA" sz="900" b="0" dirty="0">
                <a:solidFill>
                  <a:prstClr val="black"/>
                </a:solidFill>
                <a:latin typeface="Times New Roman" pitchFamily="18" charset="0"/>
              </a:rPr>
              <a:t> Основи програмування. КНУ ім. Тараса Шевченка</a:t>
            </a:r>
            <a:endParaRPr lang="ru-RU" sz="900" b="0" dirty="0">
              <a:solidFill>
                <a:prstClr val="black"/>
              </a:solidFill>
              <a:latin typeface="Times New Roman" pitchFamily="18" charset="0"/>
            </a:endParaRPr>
          </a:p>
        </p:txBody>
      </p:sp>
      <p:pic>
        <p:nvPicPr>
          <p:cNvPr id="788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544" y="0"/>
            <a:ext cx="12192000" cy="83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85753"/>
            <a:ext cx="12192000" cy="116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66720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0" hangingPunct="0"/>
            <a:fld id="{1E5CF91B-BF8A-4067-B3BF-4B7A321AEDA8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</a:rPr>
              <a:t>9/15/2021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hangingPunct="0"/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22785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0" hangingPunct="0"/>
            <a:fld id="{1E5CF91B-BF8A-4067-B3BF-4B7A321AEDA8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</a:rPr>
              <a:t>9/15/2021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hangingPunct="0"/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58848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0" hangingPunct="0"/>
            <a:fld id="{1E5CF91B-BF8A-4067-B3BF-4B7A321AEDA8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</a:rPr>
              <a:t>9/15/2021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hangingPunct="0"/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02313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0" hangingPunct="0"/>
            <a:fld id="{1E5CF91B-BF8A-4067-B3BF-4B7A321AEDA8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</a:rPr>
              <a:t>9/15/2021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hangingPunct="0"/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46237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0" hangingPunct="0"/>
            <a:fld id="{1E5CF91B-BF8A-4067-B3BF-4B7A321AEDA8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</a:rPr>
              <a:t>9/15/2021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hangingPunct="0"/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05925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5A5B5-A950-42FE-86FD-4EB747B7193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9/15/2021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4007769" y="6582977"/>
            <a:ext cx="61446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/>
            <a:r>
              <a:rPr lang="uk-UA" sz="900" b="0" dirty="0">
                <a:solidFill>
                  <a:prstClr val="black"/>
                </a:solidFill>
                <a:latin typeface="Times New Roman" pitchFamily="18" charset="0"/>
              </a:rPr>
              <a:t>Т.В. </a:t>
            </a:r>
            <a:r>
              <a:rPr lang="uk-UA" sz="900" b="0" dirty="0" err="1">
                <a:solidFill>
                  <a:prstClr val="black"/>
                </a:solidFill>
                <a:latin typeface="Times New Roman" pitchFamily="18" charset="0"/>
              </a:rPr>
              <a:t>Ковалюк</a:t>
            </a:r>
            <a:r>
              <a:rPr lang="uk-UA" sz="900" b="0" dirty="0">
                <a:solidFill>
                  <a:prstClr val="black"/>
                </a:solidFill>
                <a:latin typeface="Times New Roman" pitchFamily="18" charset="0"/>
              </a:rPr>
              <a:t> Основи програмування. КНУ ім. Тараса Шевченка</a:t>
            </a:r>
            <a:endParaRPr lang="ru-RU" sz="900" b="0" dirty="0">
              <a:solidFill>
                <a:prstClr val="black"/>
              </a:solidFill>
              <a:latin typeface="Times New Roman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3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480598"/>
            <a:ext cx="12192000" cy="116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7221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0" hangingPunct="0"/>
            <a:fld id="{1E5CF91B-BF8A-4067-B3BF-4B7A321AEDA8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</a:rPr>
              <a:t>9/15/2021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hangingPunct="0"/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1770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0" hangingPunct="0"/>
            <a:fld id="{1E5CF91B-BF8A-4067-B3BF-4B7A321AEDA8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</a:rPr>
              <a:t>9/15/2021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hangingPunct="0"/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67282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0" hangingPunct="0"/>
            <a:fld id="{1E5CF91B-BF8A-4067-B3BF-4B7A321AEDA8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</a:rPr>
              <a:t>9/15/2021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0" hangingPunct="0"/>
            <a:endParaRPr lang="en-US" b="0" dirty="0">
              <a:solidFill>
                <a:prstClr val="black">
                  <a:tint val="75000"/>
                </a:prstClr>
              </a:solidFill>
              <a:latin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Номер слайда 2"/>
          <p:cNvSpPr txBox="1">
            <a:spLocks/>
          </p:cNvSpPr>
          <p:nvPr userDrawn="1"/>
        </p:nvSpPr>
        <p:spPr>
          <a:xfrm>
            <a:off x="11315904" y="6581003"/>
            <a:ext cx="876096" cy="276999"/>
          </a:xfrm>
          <a:prstGeom prst="rect">
            <a:avLst/>
          </a:prstGeom>
          <a:noFill/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5146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9718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4290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8862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fld id="{1BA6D293-D083-40FD-B1D5-F3A8E80020A3}" type="slidenum">
              <a:rPr lang="ru-RU" sz="1200" b="0" smtClean="0">
                <a:solidFill>
                  <a:srgbClr val="000066"/>
                </a:solidFill>
                <a:latin typeface="Arial" pitchFamily="34" charset="0"/>
              </a:rPr>
              <a:pPr/>
              <a:t>‹#›</a:t>
            </a:fld>
            <a:r>
              <a:rPr lang="en-US" sz="1200" b="0" dirty="0" smtClean="0">
                <a:solidFill>
                  <a:srgbClr val="000066"/>
                </a:solidFill>
                <a:latin typeface="Arial" pitchFamily="34" charset="0"/>
              </a:rPr>
              <a:t>/55</a:t>
            </a:r>
            <a:endParaRPr lang="ru-RU" sz="1200" b="0" dirty="0">
              <a:solidFill>
                <a:srgbClr val="000066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5186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67" r:id="rId12"/>
    <p:sldLayoutId id="214748367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&#1040;&#1080;&#1055;%20&#1050;&#1086;&#1074;&#1072;&#1083;&#1077;&#1074;&#1072;/ppt/example/ex3/ex3.sln" TargetMode="Externa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&#1092;&#1091;&#1085;&#1082;&#1094;&#1080;&#1080;%20&#1074;&#1074;&#1086;&#1076;&#1072;-&#1074;&#1099;&#1074;&#1086;&#1076;&#1072;.doc" TargetMode="Externa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&#1092;&#1091;&#1085;&#1082;&#1094;&#1080;&#1080;%20&#1074;&#1074;&#1086;&#1076;&#1072;-&#1074;&#1099;&#1074;&#1086;&#1076;&#1072;.doc" TargetMode="Externa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example/ex5/ex5.sln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hyperlink" Target="examples_semestr1" TargetMode="External"/><Relationship Id="rId4" Type="http://schemas.openxmlformats.org/officeDocument/2006/relationships/hyperlink" Target="../example/ex6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examples_semestr1" TargetMode="External"/><Relationship Id="rId2" Type="http://schemas.openxmlformats.org/officeDocument/2006/relationships/hyperlink" Target="../example/ex7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ordArt 4"/>
          <p:cNvSpPr>
            <a:spLocks noChangeArrowheads="1" noChangeShapeType="1" noTextEdit="1"/>
          </p:cNvSpPr>
          <p:nvPr/>
        </p:nvSpPr>
        <p:spPr bwMode="auto">
          <a:xfrm>
            <a:off x="3000376" y="333375"/>
            <a:ext cx="6767513" cy="324008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uk-UA" sz="3600" kern="10" dirty="0">
                <a:gradFill rotWithShape="1">
                  <a:gsLst>
                    <a:gs pos="0">
                      <a:srgbClr val="000099"/>
                    </a:gs>
                    <a:gs pos="100000">
                      <a:srgbClr val="000047"/>
                    </a:gs>
                  </a:gsLst>
                  <a:lin ang="5400000" scaled="1"/>
                </a:gra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Times New Roman"/>
                <a:cs typeface="Times New Roman"/>
              </a:rPr>
              <a:t>Алгоритмізація </a:t>
            </a:r>
          </a:p>
          <a:p>
            <a:pPr algn="ctr"/>
            <a:r>
              <a:rPr lang="uk-UA" sz="3600" kern="10" dirty="0">
                <a:gradFill rotWithShape="1">
                  <a:gsLst>
                    <a:gs pos="0">
                      <a:srgbClr val="000099"/>
                    </a:gs>
                    <a:gs pos="100000">
                      <a:srgbClr val="000047"/>
                    </a:gs>
                  </a:gsLst>
                  <a:lin ang="5400000" scaled="1"/>
                </a:gra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Times New Roman"/>
                <a:cs typeface="Times New Roman"/>
              </a:rPr>
              <a:t>та програмування</a:t>
            </a:r>
            <a:endParaRPr lang="uk-UA" sz="3600" kern="10" dirty="0">
              <a:gradFill rotWithShape="1">
                <a:gsLst>
                  <a:gs pos="0">
                    <a:srgbClr val="000099"/>
                  </a:gs>
                  <a:gs pos="100000">
                    <a:srgbClr val="000047"/>
                  </a:gs>
                </a:gsLst>
                <a:lin ang="5400000" scaled="1"/>
              </a:gradFill>
              <a:effectLst>
                <a:outerShdw dist="45791" dir="2021404" algn="ctr" rotWithShape="0">
                  <a:srgbClr val="B2B2B2">
                    <a:alpha val="79999"/>
                  </a:srgbClr>
                </a:outerShdw>
              </a:effectLst>
              <a:latin typeface="Times New Roman"/>
              <a:cs typeface="Times New Roman"/>
            </a:endParaRPr>
          </a:p>
        </p:txBody>
      </p:sp>
      <p:sp>
        <p:nvSpPr>
          <p:cNvPr id="4" name="WordArt 5"/>
          <p:cNvSpPr>
            <a:spLocks noChangeArrowheads="1" noChangeShapeType="1" noTextEdit="1"/>
          </p:cNvSpPr>
          <p:nvPr/>
        </p:nvSpPr>
        <p:spPr bwMode="auto">
          <a:xfrm>
            <a:off x="2135189" y="4797425"/>
            <a:ext cx="7781925" cy="10795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ru-RU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Лектор </a:t>
            </a:r>
            <a:r>
              <a:rPr lang="ru-RU" sz="36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Ковалюк</a:t>
            </a:r>
            <a:r>
              <a:rPr lang="ru-RU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 </a:t>
            </a:r>
            <a:r>
              <a:rPr lang="ru-RU" sz="36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Тетяна</a:t>
            </a:r>
            <a:r>
              <a:rPr lang="ru-RU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 </a:t>
            </a:r>
            <a:r>
              <a:rPr lang="ru-RU" sz="36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Володимирівна</a:t>
            </a:r>
            <a:endParaRPr lang="ru-RU" sz="3600" kern="10" dirty="0">
              <a:solidFill>
                <a:srgbClr val="000099"/>
              </a:solidFill>
              <a:latin typeface="Times New Roman"/>
              <a:cs typeface="Times New Roman"/>
            </a:endParaRPr>
          </a:p>
          <a:p>
            <a:pPr algn="ctr"/>
            <a:r>
              <a:rPr lang="ru-RU" sz="36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tkovalyuk</a:t>
            </a:r>
            <a:r>
              <a:rPr lang="ru-RU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@</a:t>
            </a:r>
            <a:r>
              <a:rPr lang="en-US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ukr.net</a:t>
            </a:r>
            <a:endParaRPr lang="ru-RU" sz="3600" kern="10" dirty="0">
              <a:solidFill>
                <a:srgbClr val="000099"/>
              </a:solidFill>
              <a:latin typeface="Times New Roman"/>
              <a:cs typeface="Times New Roman"/>
            </a:endParaRPr>
          </a:p>
        </p:txBody>
      </p:sp>
      <p:pic>
        <p:nvPicPr>
          <p:cNvPr id="778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WordArt 4"/>
          <p:cNvSpPr>
            <a:spLocks noChangeArrowheads="1" noChangeShapeType="1" noTextEdit="1"/>
          </p:cNvSpPr>
          <p:nvPr/>
        </p:nvSpPr>
        <p:spPr bwMode="auto">
          <a:xfrm>
            <a:off x="1919537" y="188912"/>
            <a:ext cx="8000752" cy="3240088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uk-UA" sz="3600" kern="10" dirty="0">
                <a:solidFill>
                  <a:schemeClr val="bg1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Times New Roman"/>
                <a:cs typeface="Times New Roman"/>
              </a:rPr>
              <a:t>Основи </a:t>
            </a:r>
            <a:br>
              <a:rPr lang="uk-UA" sz="3600" kern="10" dirty="0">
                <a:solidFill>
                  <a:schemeClr val="bg1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Times New Roman"/>
                <a:cs typeface="Times New Roman"/>
              </a:rPr>
            </a:br>
            <a:r>
              <a:rPr lang="uk-UA" sz="3600" kern="10" dirty="0">
                <a:solidFill>
                  <a:schemeClr val="bg1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Times New Roman"/>
                <a:cs typeface="Times New Roman"/>
              </a:rPr>
              <a:t>програмування</a:t>
            </a:r>
            <a:endParaRPr lang="uk-UA" sz="3600" kern="10" dirty="0">
              <a:solidFill>
                <a:schemeClr val="bg1"/>
              </a:solidFill>
              <a:effectLst>
                <a:outerShdw dist="45791" dir="2021404" algn="ctr" rotWithShape="0">
                  <a:srgbClr val="B2B2B2">
                    <a:alpha val="79999"/>
                  </a:srgbClr>
                </a:outerShdw>
              </a:effectLst>
              <a:latin typeface="Times New Roman"/>
              <a:cs typeface="Times New Roman"/>
            </a:endParaRPr>
          </a:p>
        </p:txBody>
      </p:sp>
      <p:sp>
        <p:nvSpPr>
          <p:cNvPr id="7" name="WordArt 5"/>
          <p:cNvSpPr>
            <a:spLocks noChangeArrowheads="1" noChangeShapeType="1" noTextEdit="1"/>
          </p:cNvSpPr>
          <p:nvPr/>
        </p:nvSpPr>
        <p:spPr bwMode="auto">
          <a:xfrm>
            <a:off x="2459695" y="4662599"/>
            <a:ext cx="7848872" cy="1871588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ru-RU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Лектор </a:t>
            </a:r>
            <a:endParaRPr lang="ru-RU" sz="3600" kern="10" dirty="0">
              <a:solidFill>
                <a:srgbClr val="000099"/>
              </a:solidFill>
              <a:latin typeface="Times New Roman"/>
              <a:cs typeface="Times New Roman"/>
            </a:endParaRPr>
          </a:p>
          <a:p>
            <a:pPr algn="ctr"/>
            <a:r>
              <a:rPr lang="uk-UA" sz="36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к.т.н</a:t>
            </a:r>
            <a:r>
              <a:rPr lang="uk-UA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. доцент кафедри програмних систем і технологій  </a:t>
            </a:r>
          </a:p>
          <a:p>
            <a:pPr algn="ctr"/>
            <a:r>
              <a:rPr lang="uk-UA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КНУ ім. Тараса Шевченка</a:t>
            </a:r>
          </a:p>
          <a:p>
            <a:pPr algn="ctr"/>
            <a:r>
              <a:rPr lang="ru-RU" sz="36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Ковалюк</a:t>
            </a:r>
            <a:r>
              <a:rPr lang="ru-RU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 </a:t>
            </a:r>
            <a:r>
              <a:rPr lang="ru-RU" sz="36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Тетяна</a:t>
            </a:r>
            <a:r>
              <a:rPr lang="ru-RU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 </a:t>
            </a:r>
            <a:r>
              <a:rPr lang="ru-RU" sz="36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Володимирівна</a:t>
            </a:r>
            <a:endParaRPr lang="ru-RU" sz="3600" kern="10" dirty="0">
              <a:solidFill>
                <a:srgbClr val="000099"/>
              </a:solidFill>
              <a:latin typeface="Times New Roman"/>
              <a:cs typeface="Times New Roman"/>
            </a:endParaRPr>
          </a:p>
          <a:p>
            <a:pPr algn="ctr"/>
            <a:r>
              <a:rPr lang="ru-RU" sz="36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tkovalyuk</a:t>
            </a:r>
            <a:r>
              <a:rPr lang="ru-RU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@</a:t>
            </a:r>
            <a:r>
              <a:rPr lang="en-US" sz="3600" kern="10" dirty="0">
                <a:solidFill>
                  <a:srgbClr val="000099"/>
                </a:solidFill>
                <a:latin typeface="Times New Roman"/>
                <a:cs typeface="Times New Roman"/>
              </a:rPr>
              <a:t>ukr.net</a:t>
            </a:r>
            <a:endParaRPr lang="ru-RU" sz="3600" kern="10" dirty="0">
              <a:solidFill>
                <a:srgbClr val="000099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62413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3" name="Rectangle 3"/>
          <p:cNvSpPr>
            <a:spLocks noChangeArrowheads="1"/>
          </p:cNvSpPr>
          <p:nvPr/>
        </p:nvSpPr>
        <p:spPr bwMode="auto">
          <a:xfrm>
            <a:off x="335360" y="908720"/>
            <a:ext cx="11665296" cy="378565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eaLnBrk="0" hangingPunct="0"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Для дійсних типів означено чотири арифметичні операції: </a:t>
            </a:r>
          </a:p>
          <a:p>
            <a:pPr lvl="1" eaLnBrk="0" hangingPunct="0">
              <a:spcAft>
                <a:spcPts val="1200"/>
              </a:spcAft>
              <a:buClr>
                <a:srgbClr val="481C10"/>
              </a:buClr>
              <a:buFont typeface="Wingdings" panose="05000000000000000000" pitchFamily="2" charset="2"/>
              <a:buChar char="Ø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додавання 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(+),</a:t>
            </a:r>
            <a:endParaRPr lang="uk-UA" altLang="ru-RU" sz="2000" b="0" dirty="0">
              <a:latin typeface="+mn-lt"/>
              <a:cs typeface="Arial" panose="020B0604020202020204" pitchFamily="34" charset="0"/>
            </a:endParaRPr>
          </a:p>
          <a:p>
            <a:pPr lvl="1" eaLnBrk="0" hangingPunct="0">
              <a:spcAft>
                <a:spcPts val="1200"/>
              </a:spcAft>
              <a:buClr>
                <a:srgbClr val="481C10"/>
              </a:buClr>
              <a:buFont typeface="Wingdings" panose="05000000000000000000" pitchFamily="2" charset="2"/>
              <a:buChar char="Ø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віднімання (–),</a:t>
            </a:r>
          </a:p>
          <a:p>
            <a:pPr lvl="1" eaLnBrk="0" hangingPunct="0">
              <a:spcAft>
                <a:spcPts val="1200"/>
              </a:spcAft>
              <a:buClr>
                <a:srgbClr val="481C10"/>
              </a:buClr>
              <a:buFont typeface="Wingdings" panose="05000000000000000000" pitchFamily="2" charset="2"/>
              <a:buChar char="Ø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множення 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 (*), </a:t>
            </a:r>
            <a:endParaRPr lang="uk-UA" altLang="ru-RU" sz="2000" b="0" dirty="0">
              <a:latin typeface="+mn-lt"/>
              <a:cs typeface="Arial" panose="020B0604020202020204" pitchFamily="34" charset="0"/>
            </a:endParaRPr>
          </a:p>
          <a:p>
            <a:pPr lvl="1" eaLnBrk="0" hangingPunct="0">
              <a:spcAft>
                <a:spcPts val="1200"/>
              </a:spcAft>
              <a:buClr>
                <a:srgbClr val="481C10"/>
              </a:buClr>
              <a:buFont typeface="Wingdings" panose="05000000000000000000" pitchFamily="2" charset="2"/>
              <a:buChar char="Ø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ділення 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      (/). </a:t>
            </a:r>
            <a:endParaRPr lang="uk-UA" altLang="ru-RU" sz="2000" b="0" dirty="0">
              <a:latin typeface="+mn-lt"/>
              <a:cs typeface="Arial" panose="020B0604020202020204" pitchFamily="34" charset="0"/>
            </a:endParaRPr>
          </a:p>
          <a:p>
            <a:pPr eaLnBrk="0" hangingPunct="0"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 Виконання </a:t>
            </a:r>
            <a:r>
              <a:rPr lang="uk-UA" altLang="ru-RU" sz="2000" b="0" dirty="0" err="1">
                <a:latin typeface="+mn-lt"/>
                <a:cs typeface="Arial" panose="020B0604020202020204" pitchFamily="34" charset="0"/>
              </a:rPr>
              <a:t>унарних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операцій </a:t>
            </a:r>
            <a:r>
              <a:rPr lang="uk-UA" altLang="ru-RU" sz="2000" dirty="0" err="1">
                <a:latin typeface="+mn-lt"/>
                <a:cs typeface="Arial" panose="020B0604020202020204" pitchFamily="34" charset="0"/>
              </a:rPr>
              <a:t>інкремента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«++» та </a:t>
            </a:r>
            <a:r>
              <a:rPr lang="uk-UA" altLang="ru-RU" sz="2000" dirty="0" err="1">
                <a:latin typeface="+mn-lt"/>
                <a:cs typeface="Arial" panose="020B0604020202020204" pitchFamily="34" charset="0"/>
              </a:rPr>
              <a:t>декремента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«– –» збільшує або зменшує на одиницю значення цього числа. </a:t>
            </a:r>
          </a:p>
          <a:p>
            <a:pPr eaLnBrk="0" hangingPunct="0"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 Також над даними дійсних типів можна виконувати ті самі операції порівняння, що і над даними цілих типів.</a:t>
            </a:r>
            <a:r>
              <a:rPr lang="en-US" altLang="ru-RU" sz="2000" b="0" dirty="0">
                <a:latin typeface="+mn-lt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0" y="188641"/>
            <a:ext cx="12192000" cy="432197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uk-UA" altLang="ru-RU" sz="3600" dirty="0" smtClean="0">
                <a:solidFill>
                  <a:schemeClr val="bg1"/>
                </a:solidFill>
                <a:latin typeface="+mn-lt"/>
              </a:rPr>
              <a:t>Операції для дійсних типів </a:t>
            </a:r>
            <a:r>
              <a:rPr lang="uk-UA" altLang="ru-RU" sz="3600" dirty="0">
                <a:solidFill>
                  <a:schemeClr val="bg1"/>
                </a:solidFill>
                <a:latin typeface="+mn-lt"/>
              </a:rPr>
              <a:t>даних</a:t>
            </a:r>
            <a:endParaRPr lang="uk-UA" altLang="ru-RU" sz="36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3166124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Заголовок 1"/>
          <p:cNvSpPr txBox="1">
            <a:spLocks/>
          </p:cNvSpPr>
          <p:nvPr/>
        </p:nvSpPr>
        <p:spPr bwMode="auto">
          <a:xfrm>
            <a:off x="3018235" y="857250"/>
            <a:ext cx="588645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uk-UA" altLang="ru-RU" sz="2700" u="sng">
                <a:solidFill>
                  <a:schemeClr val="bg1"/>
                </a:solidFill>
                <a:latin typeface="Times New Roman" panose="02020603050405020304" pitchFamily="18" charset="0"/>
              </a:rPr>
              <a:t>Булів тип даних</a:t>
            </a:r>
          </a:p>
        </p:txBody>
      </p:sp>
      <p:sp>
        <p:nvSpPr>
          <p:cNvPr id="175110" name="Rectangle 6"/>
          <p:cNvSpPr>
            <a:spLocks noChangeArrowheads="1"/>
          </p:cNvSpPr>
          <p:nvPr/>
        </p:nvSpPr>
        <p:spPr bwMode="auto">
          <a:xfrm>
            <a:off x="623392" y="996824"/>
            <a:ext cx="11377263" cy="178510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marL="342900" indent="-342900" eaLnBrk="0" hangingPunct="0"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200" b="0" dirty="0">
                <a:latin typeface="+mn-lt"/>
                <a:cs typeface="Arial" panose="020B0604020202020204" pitchFamily="34" charset="0"/>
              </a:rPr>
              <a:t>Множина допустимих значень </a:t>
            </a:r>
            <a:r>
              <a:rPr lang="uk-UA" altLang="ru-RU" sz="2200" b="0" dirty="0" err="1">
                <a:latin typeface="+mn-lt"/>
                <a:cs typeface="Arial" panose="020B0604020202020204" pitchFamily="34" charset="0"/>
              </a:rPr>
              <a:t>булевого</a:t>
            </a:r>
            <a:r>
              <a:rPr lang="uk-UA" altLang="ru-RU" sz="2200" b="0" dirty="0">
                <a:latin typeface="+mn-lt"/>
                <a:cs typeface="Arial" panose="020B0604020202020204" pitchFamily="34" charset="0"/>
              </a:rPr>
              <a:t>, або логічного, типу містить дві константи: </a:t>
            </a:r>
            <a:r>
              <a:rPr lang="uk-UA" altLang="ru-RU" sz="2200" b="0" dirty="0" err="1">
                <a:solidFill>
                  <a:srgbClr val="000099"/>
                </a:solidFill>
                <a:latin typeface="+mn-lt"/>
                <a:cs typeface="Arial" panose="020B0604020202020204" pitchFamily="34" charset="0"/>
              </a:rPr>
              <a:t>false</a:t>
            </a:r>
            <a:r>
              <a:rPr lang="uk-UA" altLang="ru-RU" sz="2200" b="0" dirty="0">
                <a:latin typeface="+mn-lt"/>
                <a:cs typeface="Arial" panose="020B0604020202020204" pitchFamily="34" charset="0"/>
              </a:rPr>
              <a:t> (хибність) і </a:t>
            </a:r>
            <a:r>
              <a:rPr lang="uk-UA" altLang="ru-RU" sz="2200" b="0" dirty="0" err="1">
                <a:solidFill>
                  <a:srgbClr val="000099"/>
                </a:solidFill>
                <a:latin typeface="+mn-lt"/>
                <a:cs typeface="Arial" panose="020B0604020202020204" pitchFamily="34" charset="0"/>
              </a:rPr>
              <a:t>true</a:t>
            </a:r>
            <a:r>
              <a:rPr lang="uk-UA" altLang="ru-RU" sz="2200" b="0" dirty="0">
                <a:latin typeface="+mn-lt"/>
                <a:cs typeface="Arial" panose="020B0604020202020204" pitchFamily="34" charset="0"/>
              </a:rPr>
              <a:t> (істина). </a:t>
            </a:r>
          </a:p>
          <a:p>
            <a:pPr marL="342900" indent="-342900" eaLnBrk="0" hangingPunct="0"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200" b="0" dirty="0">
                <a:latin typeface="+mn-lt"/>
                <a:cs typeface="Arial" panose="020B0604020202020204" pitchFamily="34" charset="0"/>
              </a:rPr>
              <a:t>Ідентифікатором логічного типу є слово </a:t>
            </a:r>
            <a:r>
              <a:rPr lang="uk-UA" altLang="ru-RU" sz="2200" b="0" dirty="0" err="1">
                <a:solidFill>
                  <a:srgbClr val="000099"/>
                </a:solidFill>
                <a:latin typeface="+mn-lt"/>
                <a:cs typeface="Arial" panose="020B0604020202020204" pitchFamily="34" charset="0"/>
              </a:rPr>
              <a:t>bool</a:t>
            </a:r>
            <a:r>
              <a:rPr lang="uk-UA" altLang="ru-RU" sz="2200" b="0" dirty="0">
                <a:latin typeface="+mn-lt"/>
                <a:cs typeface="Arial" panose="020B0604020202020204" pitchFamily="34" charset="0"/>
              </a:rPr>
              <a:t> (для С++). </a:t>
            </a:r>
          </a:p>
          <a:p>
            <a:pPr marL="342900" indent="-342900" eaLnBrk="0" hangingPunct="0"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200" b="0" dirty="0" err="1">
                <a:latin typeface="+mn-lt"/>
                <a:cs typeface="Arial" panose="020B0604020202020204" pitchFamily="34" charset="0"/>
              </a:rPr>
              <a:t>Булевим</a:t>
            </a:r>
            <a:r>
              <a:rPr lang="uk-UA" altLang="ru-RU" sz="2200" b="0" dirty="0">
                <a:latin typeface="+mn-lt"/>
                <a:cs typeface="Arial" panose="020B0604020202020204" pitchFamily="34" charset="0"/>
              </a:rPr>
              <a:t> може бути будь-яке арифметичне значення. </a:t>
            </a:r>
          </a:p>
          <a:p>
            <a:pPr marL="342900" indent="-342900" eaLnBrk="0" hangingPunct="0"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200" b="0" dirty="0">
                <a:latin typeface="+mn-lt"/>
                <a:cs typeface="Arial" panose="020B0604020202020204" pitchFamily="34" charset="0"/>
              </a:rPr>
              <a:t>У С/С++ усе, що </a:t>
            </a:r>
            <a:r>
              <a:rPr lang="uk-UA" altLang="ru-RU" sz="2200" b="0" dirty="0">
                <a:solidFill>
                  <a:srgbClr val="000099"/>
                </a:solidFill>
                <a:latin typeface="+mn-lt"/>
                <a:cs typeface="Arial" panose="020B0604020202020204" pitchFamily="34" charset="0"/>
              </a:rPr>
              <a:t>відмінне від нуля</a:t>
            </a:r>
            <a:r>
              <a:rPr lang="uk-UA" altLang="ru-RU" sz="2200" b="0" dirty="0">
                <a:latin typeface="+mn-lt"/>
                <a:cs typeface="Arial" panose="020B0604020202020204" pitchFamily="34" charset="0"/>
              </a:rPr>
              <a:t>, вважається </a:t>
            </a:r>
            <a:r>
              <a:rPr lang="uk-UA" altLang="ru-RU" sz="2200" b="0" dirty="0">
                <a:solidFill>
                  <a:srgbClr val="000099"/>
                </a:solidFill>
                <a:latin typeface="+mn-lt"/>
                <a:cs typeface="Arial" panose="020B0604020202020204" pitchFamily="34" charset="0"/>
              </a:rPr>
              <a:t>істинним</a:t>
            </a:r>
            <a:r>
              <a:rPr lang="uk-UA" altLang="ru-RU" sz="2200" b="0" dirty="0">
                <a:latin typeface="+mn-lt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75111" name="Rectangle 7"/>
          <p:cNvSpPr>
            <a:spLocks noChangeArrowheads="1"/>
          </p:cNvSpPr>
          <p:nvPr/>
        </p:nvSpPr>
        <p:spPr bwMode="auto">
          <a:xfrm>
            <a:off x="854228" y="2855815"/>
            <a:ext cx="2259593" cy="415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uk-UA" altLang="ru-RU" sz="2100" dirty="0" err="1">
                <a:cs typeface="Times New Roman" panose="02020603050405020304" pitchFamily="18" charset="0"/>
              </a:rPr>
              <a:t>Булеві</a:t>
            </a:r>
            <a:r>
              <a:rPr lang="uk-UA" altLang="ru-RU" sz="2100" dirty="0">
                <a:cs typeface="Times New Roman" panose="02020603050405020304" pitchFamily="18" charset="0"/>
              </a:rPr>
              <a:t> операції</a:t>
            </a:r>
            <a:endParaRPr lang="uk-UA" altLang="ru-RU" sz="2100" dirty="0"/>
          </a:p>
        </p:txBody>
      </p:sp>
      <p:graphicFrame>
        <p:nvGraphicFramePr>
          <p:cNvPr id="175150" name="Group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513718"/>
              </p:ext>
            </p:extLst>
          </p:nvPr>
        </p:nvGraphicFramePr>
        <p:xfrm>
          <a:off x="637610" y="3555256"/>
          <a:ext cx="5509022" cy="1866900"/>
        </p:xfrm>
        <a:graphic>
          <a:graphicData uri="http://schemas.openxmlformats.org/drawingml/2006/table">
            <a:tbl>
              <a:tblPr/>
              <a:tblGrid>
                <a:gridCol w="985838"/>
                <a:gridCol w="1017984"/>
                <a:gridCol w="1250156"/>
                <a:gridCol w="1091804"/>
                <a:gridCol w="1163240"/>
              </a:tblGrid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A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B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A &amp;&amp; B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A || B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! A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false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false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false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false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true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false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true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false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true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true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true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false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false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true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false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true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true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true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true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false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Заголовок 1"/>
          <p:cNvSpPr txBox="1">
            <a:spLocks/>
          </p:cNvSpPr>
          <p:nvPr/>
        </p:nvSpPr>
        <p:spPr>
          <a:xfrm>
            <a:off x="1524000" y="188641"/>
            <a:ext cx="9144000" cy="432197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uk-UA" altLang="ru-RU" sz="3600" dirty="0">
                <a:solidFill>
                  <a:schemeClr val="bg1"/>
                </a:solidFill>
                <a:latin typeface="+mn-lt"/>
              </a:rPr>
              <a:t>Логічний</a:t>
            </a:r>
            <a:r>
              <a:rPr lang="en-US" altLang="ru-RU" sz="3600" dirty="0">
                <a:solidFill>
                  <a:schemeClr val="bg1"/>
                </a:solidFill>
                <a:latin typeface="+mn-lt"/>
              </a:rPr>
              <a:t> (</a:t>
            </a:r>
            <a:r>
              <a:rPr lang="uk-UA" altLang="ru-RU" sz="3600" dirty="0" err="1">
                <a:solidFill>
                  <a:schemeClr val="bg1"/>
                </a:solidFill>
                <a:latin typeface="+mn-lt"/>
              </a:rPr>
              <a:t>булів</a:t>
            </a:r>
            <a:r>
              <a:rPr lang="en-US" altLang="ru-RU" sz="3600" dirty="0">
                <a:solidFill>
                  <a:schemeClr val="bg1"/>
                </a:solidFill>
                <a:latin typeface="+mn-lt"/>
              </a:rPr>
              <a:t>)</a:t>
            </a:r>
            <a:r>
              <a:rPr lang="uk-UA" altLang="ru-RU" sz="3600" dirty="0">
                <a:solidFill>
                  <a:schemeClr val="bg1"/>
                </a:solidFill>
                <a:latin typeface="+mn-lt"/>
              </a:rPr>
              <a:t> тип даних</a:t>
            </a:r>
            <a:endParaRPr lang="uk-UA" altLang="ru-RU" sz="36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626040" y="3501008"/>
            <a:ext cx="2016224" cy="194421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" name="Прямоугольник 4"/>
          <p:cNvSpPr/>
          <p:nvPr/>
        </p:nvSpPr>
        <p:spPr>
          <a:xfrm>
            <a:off x="2744123" y="3501008"/>
            <a:ext cx="3456384" cy="19442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TextBox 5"/>
          <p:cNvSpPr txBox="1"/>
          <p:nvPr/>
        </p:nvSpPr>
        <p:spPr>
          <a:xfrm>
            <a:off x="1524000" y="5755456"/>
            <a:ext cx="1316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b="0" dirty="0" smtClean="0">
                <a:latin typeface="+mn-lt"/>
              </a:rPr>
              <a:t>Логічне </a:t>
            </a:r>
            <a:endParaRPr lang="uk-UA" b="0" dirty="0" smtClean="0">
              <a:latin typeface="+mn-lt"/>
            </a:endParaRPr>
          </a:p>
          <a:p>
            <a:r>
              <a:rPr lang="uk-UA" b="0" dirty="0" smtClean="0">
                <a:latin typeface="+mn-lt"/>
              </a:rPr>
              <a:t>множення  </a:t>
            </a:r>
            <a:endParaRPr lang="uk-UA" b="0" dirty="0"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39827" y="5755456"/>
            <a:ext cx="1242007" cy="646331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uk-UA" b="0" dirty="0" smtClean="0">
                <a:latin typeface="+mn-lt"/>
              </a:rPr>
              <a:t>Логічне </a:t>
            </a:r>
            <a:endParaRPr lang="uk-UA" b="0" dirty="0" smtClean="0">
              <a:latin typeface="+mn-lt"/>
            </a:endParaRPr>
          </a:p>
          <a:p>
            <a:r>
              <a:rPr lang="uk-UA" b="0" dirty="0" smtClean="0">
                <a:latin typeface="+mn-lt"/>
              </a:rPr>
              <a:t>додавання</a:t>
            </a:r>
            <a:endParaRPr lang="uk-UA" b="0" dirty="0"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31972" y="5737232"/>
            <a:ext cx="1446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b="0" dirty="0" smtClean="0">
                <a:latin typeface="+mn-lt"/>
              </a:rPr>
              <a:t>Логічне </a:t>
            </a:r>
            <a:endParaRPr lang="uk-UA" b="0" dirty="0" smtClean="0">
              <a:latin typeface="+mn-lt"/>
            </a:endParaRPr>
          </a:p>
          <a:p>
            <a:r>
              <a:rPr lang="uk-UA" b="0" dirty="0" smtClean="0">
                <a:latin typeface="+mn-lt"/>
              </a:rPr>
              <a:t>заперечення</a:t>
            </a:r>
            <a:endParaRPr lang="uk-UA" b="0" dirty="0">
              <a:latin typeface="+mn-lt"/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V="1">
            <a:off x="2432511" y="5529104"/>
            <a:ext cx="743661" cy="41101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/>
          <p:nvPr/>
        </p:nvCxnSpPr>
        <p:spPr>
          <a:xfrm flipV="1">
            <a:off x="3915517" y="5396704"/>
            <a:ext cx="743661" cy="41101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>
            <a:stCxn id="13" idx="0"/>
          </p:cNvCxnSpPr>
          <p:nvPr/>
        </p:nvCxnSpPr>
        <p:spPr>
          <a:xfrm flipH="1" flipV="1">
            <a:off x="5882246" y="5448968"/>
            <a:ext cx="272841" cy="288264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7248128" y="2636912"/>
            <a:ext cx="4444792" cy="3600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uk-UA" altLang="ru-RU" sz="2000" dirty="0" smtClean="0">
                <a:solidFill>
                  <a:srgbClr val="0000CC"/>
                </a:solidFill>
                <a:latin typeface="+mn-lt"/>
                <a:cs typeface="Times New Roman" panose="02020603050405020304" pitchFamily="18" charset="0"/>
              </a:rPr>
              <a:t>Приклад. Обчислити вираз </a:t>
            </a:r>
            <a:r>
              <a:rPr lang="uk-UA" altLang="ru-RU" sz="2000" dirty="0">
                <a:solidFill>
                  <a:srgbClr val="0000CC"/>
                </a:solidFill>
                <a:latin typeface="+mn-lt"/>
                <a:cs typeface="Times New Roman" panose="02020603050405020304" pitchFamily="18" charset="0"/>
              </a:rPr>
              <a:t>6 &amp; 3. </a:t>
            </a:r>
          </a:p>
          <a:p>
            <a:endParaRPr lang="uk-UA" altLang="ru-RU" sz="2000" b="0" dirty="0">
              <a:solidFill>
                <a:srgbClr val="262626"/>
              </a:solidFill>
              <a:latin typeface="+mn-lt"/>
              <a:cs typeface="Times New Roman" panose="02020603050405020304" pitchFamily="18" charset="0"/>
            </a:endParaRPr>
          </a:p>
          <a:p>
            <a:r>
              <a:rPr lang="uk-UA" altLang="ru-RU" sz="2000" b="0" dirty="0">
                <a:solidFill>
                  <a:srgbClr val="262626"/>
                </a:solidFill>
                <a:latin typeface="+mn-lt"/>
                <a:cs typeface="Times New Roman" panose="02020603050405020304" pitchFamily="18" charset="0"/>
              </a:rPr>
              <a:t>У </a:t>
            </a:r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двійковій системі числа 6 та 3 мають </a:t>
            </a:r>
            <a:r>
              <a:rPr lang="uk-UA" altLang="ru-RU" sz="2000" b="0" dirty="0" smtClean="0">
                <a:latin typeface="+mn-lt"/>
                <a:cs typeface="Times New Roman" panose="02020603050405020304" pitchFamily="18" charset="0"/>
              </a:rPr>
              <a:t>вигляд </a:t>
            </a:r>
            <a:r>
              <a:rPr lang="uk-UA" altLang="ru-RU" sz="2000" dirty="0">
                <a:latin typeface="+mn-lt"/>
                <a:cs typeface="Times New Roman" panose="02020603050405020304" pitchFamily="18" charset="0"/>
              </a:rPr>
              <a:t>110</a:t>
            </a:r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 і </a:t>
            </a:r>
            <a:r>
              <a:rPr lang="uk-UA" altLang="ru-RU" sz="2000" dirty="0" smtClean="0">
                <a:latin typeface="+mn-lt"/>
                <a:cs typeface="Times New Roman" panose="02020603050405020304" pitchFamily="18" charset="0"/>
              </a:rPr>
              <a:t>011 </a:t>
            </a:r>
            <a:r>
              <a:rPr lang="uk-UA" altLang="ru-RU" sz="2000" b="0" dirty="0" smtClean="0">
                <a:latin typeface="+mn-lt"/>
                <a:cs typeface="Times New Roman" panose="02020603050405020304" pitchFamily="18" charset="0"/>
              </a:rPr>
              <a:t>відповідно . </a:t>
            </a:r>
            <a:endParaRPr lang="uk-UA" altLang="ru-RU" sz="2000" b="0" dirty="0">
              <a:latin typeface="+mn-lt"/>
              <a:cs typeface="Times New Roman" panose="02020603050405020304" pitchFamily="18" charset="0"/>
            </a:endParaRPr>
          </a:p>
          <a:p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До кожної пари розрядів цих операндів застосовано операцію &amp;: </a:t>
            </a:r>
            <a:r>
              <a:rPr lang="uk-UA" altLang="ru-RU" sz="2000" b="0" dirty="0" smtClean="0">
                <a:latin typeface="+mn-lt"/>
                <a:cs typeface="Times New Roman" panose="02020603050405020304" pitchFamily="18" charset="0"/>
              </a:rPr>
              <a:t>110</a:t>
            </a:r>
            <a:r>
              <a:rPr lang="uk-UA" altLang="ru-RU" sz="2000" b="0" baseline="-25000" dirty="0" smtClean="0">
                <a:latin typeface="+mn-lt"/>
                <a:cs typeface="Times New Roman" panose="02020603050405020304" pitchFamily="18" charset="0"/>
              </a:rPr>
              <a:t>2</a:t>
            </a:r>
            <a:r>
              <a:rPr lang="uk-UA" altLang="ru-RU" sz="2000" b="0" dirty="0" smtClean="0">
                <a:latin typeface="+mn-lt"/>
                <a:cs typeface="Times New Roman" panose="02020603050405020304" pitchFamily="18" charset="0"/>
              </a:rPr>
              <a:t> </a:t>
            </a:r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&amp; 011</a:t>
            </a:r>
            <a:r>
              <a:rPr lang="uk-UA" altLang="ru-RU" sz="2000" b="0" baseline="-25000" dirty="0">
                <a:latin typeface="+mn-lt"/>
                <a:cs typeface="Times New Roman" panose="02020603050405020304" pitchFamily="18" charset="0"/>
              </a:rPr>
              <a:t>2</a:t>
            </a:r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 = 010</a:t>
            </a:r>
            <a:r>
              <a:rPr lang="uk-UA" altLang="ru-RU" sz="2000" b="0" baseline="-25000" dirty="0">
                <a:latin typeface="+mn-lt"/>
                <a:cs typeface="Times New Roman" panose="02020603050405020304" pitchFamily="18" charset="0"/>
              </a:rPr>
              <a:t>2</a:t>
            </a:r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. </a:t>
            </a:r>
          </a:p>
          <a:p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Двійковий результат 010 дорівнює десятковому числу 2</a:t>
            </a:r>
            <a:r>
              <a:rPr lang="uk-UA" altLang="ru-RU" sz="2000" b="0" dirty="0" smtClean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uk-UA" altLang="ru-RU" sz="2000" b="0" dirty="0" smtClean="0">
                <a:latin typeface="+mn-lt"/>
                <a:cs typeface="Times New Roman" panose="02020603050405020304" pitchFamily="18" charset="0"/>
              </a:rPr>
              <a:t>Отже, </a:t>
            </a:r>
            <a:r>
              <a:rPr lang="uk-UA" altLang="ru-RU" sz="2000" dirty="0" smtClean="0">
                <a:solidFill>
                  <a:srgbClr val="0000CC"/>
                </a:solidFill>
                <a:cs typeface="Times New Roman" panose="02020603050405020304" pitchFamily="18" charset="0"/>
              </a:rPr>
              <a:t>6</a:t>
            </a:r>
            <a:r>
              <a:rPr lang="uk-UA" altLang="ru-RU" sz="2000" baseline="-25000" dirty="0" smtClean="0">
                <a:solidFill>
                  <a:srgbClr val="0000CC"/>
                </a:solidFill>
                <a:cs typeface="Times New Roman" panose="02020603050405020304" pitchFamily="18" charset="0"/>
              </a:rPr>
              <a:t>10</a:t>
            </a:r>
            <a:r>
              <a:rPr lang="uk-UA" altLang="ru-RU" sz="2000" dirty="0" smtClean="0">
                <a:solidFill>
                  <a:srgbClr val="0000CC"/>
                </a:solidFill>
                <a:cs typeface="Times New Roman" panose="02020603050405020304" pitchFamily="18" charset="0"/>
              </a:rPr>
              <a:t> </a:t>
            </a:r>
            <a:r>
              <a:rPr lang="uk-UA" altLang="ru-RU" sz="2000" dirty="0">
                <a:solidFill>
                  <a:srgbClr val="0000CC"/>
                </a:solidFill>
                <a:cs typeface="Times New Roman" panose="02020603050405020304" pitchFamily="18" charset="0"/>
              </a:rPr>
              <a:t>&amp; </a:t>
            </a:r>
            <a:r>
              <a:rPr lang="uk-UA" altLang="ru-RU" sz="2000" dirty="0" smtClean="0">
                <a:solidFill>
                  <a:srgbClr val="0000CC"/>
                </a:solidFill>
                <a:cs typeface="Times New Roman" panose="02020603050405020304" pitchFamily="18" charset="0"/>
              </a:rPr>
              <a:t>3</a:t>
            </a:r>
            <a:r>
              <a:rPr lang="uk-UA" altLang="ru-RU" sz="2000" baseline="-25000" dirty="0" smtClean="0">
                <a:solidFill>
                  <a:srgbClr val="0000CC"/>
                </a:solidFill>
                <a:cs typeface="Times New Roman" panose="02020603050405020304" pitchFamily="18" charset="0"/>
              </a:rPr>
              <a:t>10 </a:t>
            </a:r>
            <a:r>
              <a:rPr lang="uk-UA" altLang="ru-RU" sz="2000" dirty="0" smtClean="0">
                <a:solidFill>
                  <a:srgbClr val="0000CC"/>
                </a:solidFill>
                <a:cs typeface="Times New Roman" panose="02020603050405020304" pitchFamily="18" charset="0"/>
              </a:rPr>
              <a:t>= 2</a:t>
            </a:r>
            <a:r>
              <a:rPr lang="uk-UA" altLang="ru-RU" sz="2000" baseline="-25000" dirty="0" smtClean="0">
                <a:solidFill>
                  <a:srgbClr val="0000CC"/>
                </a:solidFill>
                <a:cs typeface="Times New Roman" panose="02020603050405020304" pitchFamily="18" charset="0"/>
              </a:rPr>
              <a:t>10</a:t>
            </a:r>
            <a:endParaRPr lang="uk-UA" altLang="ru-RU" sz="2000" b="0" baseline="-25000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05922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Заголовок 1"/>
          <p:cNvSpPr>
            <a:spLocks noGrp="1"/>
          </p:cNvSpPr>
          <p:nvPr>
            <p:ph type="title" idx="4294967295"/>
          </p:nvPr>
        </p:nvSpPr>
        <p:spPr>
          <a:xfrm>
            <a:off x="8552" y="188640"/>
            <a:ext cx="12192000" cy="40005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Символьний тип</a:t>
            </a:r>
          </a:p>
        </p:txBody>
      </p:sp>
      <p:sp>
        <p:nvSpPr>
          <p:cNvPr id="176131" name="Rectangle 3"/>
          <p:cNvSpPr>
            <a:spLocks noChangeArrowheads="1"/>
          </p:cNvSpPr>
          <p:nvPr/>
        </p:nvSpPr>
        <p:spPr bwMode="auto">
          <a:xfrm>
            <a:off x="8552" y="980728"/>
            <a:ext cx="6356440" cy="5016758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marL="342900" indent="-342900" eaLnBrk="0" hangingPunct="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Множина допустимих значень </a:t>
            </a:r>
            <a:r>
              <a:rPr lang="uk-UA" altLang="ru-RU" sz="2000" b="0" i="1" dirty="0">
                <a:solidFill>
                  <a:srgbClr val="000099"/>
                </a:solidFill>
                <a:latin typeface="+mn-lt"/>
                <a:cs typeface="Arial" panose="020B0604020202020204" pitchFamily="34" charset="0"/>
              </a:rPr>
              <a:t>символьного 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(літерного) типу — це множина </a:t>
            </a:r>
            <a:r>
              <a:rPr lang="uk-UA" altLang="ru-RU" sz="2000" b="0" i="1" dirty="0">
                <a:solidFill>
                  <a:srgbClr val="000099"/>
                </a:solidFill>
                <a:latin typeface="+mn-lt"/>
                <a:cs typeface="Arial" panose="020B0604020202020204" pitchFamily="34" charset="0"/>
              </a:rPr>
              <a:t>цілих чисел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в діапазоні від –128 до 127. </a:t>
            </a:r>
          </a:p>
          <a:p>
            <a:pPr marL="342900" indent="-342900" eaLnBrk="0" hangingPunct="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Зберігання значення такого типу потребує </a:t>
            </a:r>
            <a:r>
              <a:rPr lang="uk-UA" altLang="ru-RU" sz="2000" b="0" dirty="0">
                <a:solidFill>
                  <a:srgbClr val="000099"/>
                </a:solidFill>
                <a:latin typeface="+mn-lt"/>
                <a:cs typeface="Arial" panose="020B0604020202020204" pitchFamily="34" charset="0"/>
              </a:rPr>
              <a:t>одного </a:t>
            </a:r>
            <a:r>
              <a:rPr lang="uk-UA" altLang="ru-RU" sz="2000" b="0" dirty="0" err="1">
                <a:solidFill>
                  <a:srgbClr val="000099"/>
                </a:solidFill>
                <a:latin typeface="+mn-lt"/>
                <a:cs typeface="Arial" panose="020B0604020202020204" pitchFamily="34" charset="0"/>
              </a:rPr>
              <a:t>байта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оперативної пам’яті. </a:t>
            </a:r>
          </a:p>
          <a:p>
            <a:pPr marL="342900" indent="-342900" eaLnBrk="0" hangingPunct="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Найчастіше такий тип застосовується для зберігання символів кодової таблиці ASCII, а отже, даними цього типу є </a:t>
            </a:r>
            <a:r>
              <a:rPr lang="uk-UA" altLang="ru-RU" sz="2000" dirty="0">
                <a:latin typeface="+mn-lt"/>
                <a:cs typeface="Arial" panose="020B0604020202020204" pitchFamily="34" charset="0"/>
              </a:rPr>
              <a:t>окремі символи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. </a:t>
            </a:r>
          </a:p>
          <a:p>
            <a:pPr marL="342900" indent="-342900" eaLnBrk="0" hangingPunct="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Кожному символу відповідає ціле число (код) в діапазоні від 0 до 127. </a:t>
            </a:r>
          </a:p>
          <a:p>
            <a:pPr marL="342900" indent="-342900" eaLnBrk="0" hangingPunct="0">
              <a:buFont typeface="Wingdings" panose="05000000000000000000" pitchFamily="2" charset="2"/>
              <a:buChar char="q"/>
            </a:pPr>
            <a:r>
              <a:rPr lang="uk-UA" altLang="ru-RU" sz="2000" b="0" dirty="0" smtClean="0">
                <a:latin typeface="+mn-lt"/>
                <a:cs typeface="Arial" panose="020B0604020202020204" pitchFamily="34" charset="0"/>
              </a:rPr>
              <a:t>Ці Коди ідентичні 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на всіх IBM-сумісних комп’ютерах. </a:t>
            </a:r>
            <a:endParaRPr lang="uk-UA" altLang="ru-RU" sz="2000" b="0" dirty="0" smtClean="0">
              <a:latin typeface="+mn-lt"/>
              <a:cs typeface="Arial" panose="020B0604020202020204" pitchFamily="34" charset="0"/>
            </a:endParaRPr>
          </a:p>
          <a:p>
            <a:pPr marL="342900" indent="-342900" eaLnBrk="0" hangingPunct="0">
              <a:buFont typeface="Wingdings" panose="05000000000000000000" pitchFamily="2" charset="2"/>
              <a:buChar char="q"/>
            </a:pPr>
            <a:r>
              <a:rPr lang="uk-UA" altLang="ru-RU" sz="2000" b="0" dirty="0" smtClean="0">
                <a:latin typeface="+mn-lt"/>
                <a:cs typeface="Arial" panose="020B0604020202020204" pitchFamily="34" charset="0"/>
              </a:rPr>
              <a:t>Символи 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з кодами від 0 до 31 належать до керуючих </a:t>
            </a:r>
            <a:r>
              <a:rPr lang="uk-UA" altLang="ru-RU" sz="2000" b="0" dirty="0" smtClean="0">
                <a:latin typeface="+mn-lt"/>
                <a:cs typeface="Arial" panose="020B0604020202020204" pitchFamily="34" charset="0"/>
              </a:rPr>
              <a:t>символів (</a:t>
            </a:r>
            <a:r>
              <a:rPr lang="en-US" altLang="ru-RU" sz="2000" b="0" dirty="0" smtClean="0">
                <a:latin typeface="+mn-lt"/>
                <a:cs typeface="Arial" panose="020B0604020202020204" pitchFamily="34" charset="0"/>
              </a:rPr>
              <a:t>ESC-</a:t>
            </a:r>
            <a:r>
              <a:rPr lang="uk-UA" altLang="ru-RU" sz="2000" b="0" dirty="0" smtClean="0">
                <a:latin typeface="+mn-lt"/>
                <a:cs typeface="Arial" panose="020B0604020202020204" pitchFamily="34" charset="0"/>
              </a:rPr>
              <a:t>послідовності). </a:t>
            </a:r>
            <a:endParaRPr lang="uk-UA" altLang="ru-RU" sz="2000" b="0" dirty="0">
              <a:latin typeface="+mn-lt"/>
              <a:cs typeface="Arial" panose="020B0604020202020204" pitchFamily="34" charset="0"/>
            </a:endParaRPr>
          </a:p>
          <a:p>
            <a:pPr marL="342900" indent="-342900" eaLnBrk="0" hangingPunct="0">
              <a:buFont typeface="Wingdings" panose="05000000000000000000" pitchFamily="2" charset="2"/>
              <a:buChar char="q"/>
            </a:pPr>
            <a:r>
              <a:rPr lang="en-US" altLang="ru-RU" sz="2000" b="0" dirty="0" smtClean="0">
                <a:cs typeface="Arial" panose="020B0604020202020204" pitchFamily="34" charset="0"/>
              </a:rPr>
              <a:t>ESC-</a:t>
            </a:r>
            <a:r>
              <a:rPr lang="uk-UA" altLang="ru-RU" sz="2000" b="0" dirty="0" smtClean="0">
                <a:latin typeface="+mn-lt"/>
                <a:cs typeface="Arial" panose="020B0604020202020204" pitchFamily="34" charset="0"/>
              </a:rPr>
              <a:t>послідовності 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записують лексемою виду </a:t>
            </a:r>
            <a:r>
              <a:rPr lang="uk-UA" altLang="ru-RU" sz="2000" dirty="0">
                <a:solidFill>
                  <a:srgbClr val="0000CC"/>
                </a:solidFill>
                <a:latin typeface="+mn-lt"/>
                <a:cs typeface="Arial" panose="020B0604020202020204" pitchFamily="34" charset="0"/>
              </a:rPr>
              <a:t>'\символ'</a:t>
            </a:r>
            <a:r>
              <a:rPr lang="en-US" altLang="ru-RU" sz="2000" dirty="0">
                <a:solidFill>
                  <a:srgbClr val="0000CC"/>
                </a:solidFill>
                <a:latin typeface="+mn-lt"/>
                <a:cs typeface="Arial" panose="020B0604020202020204" pitchFamily="34" charset="0"/>
              </a:rPr>
              <a:t> </a:t>
            </a:r>
            <a:endParaRPr lang="uk-UA" altLang="ru-RU" sz="2000" dirty="0">
              <a:solidFill>
                <a:srgbClr val="0000C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772055" y="1124744"/>
            <a:ext cx="5419945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uk-UA" altLang="ru-RU" sz="2200" dirty="0">
                <a:latin typeface="+mn-lt"/>
                <a:cs typeface="Times New Roman" panose="02020603050405020304" pitchFamily="18" charset="0"/>
              </a:rPr>
              <a:t>Деякі керуючі символи таблиці ASCII кодів</a:t>
            </a:r>
            <a:endParaRPr lang="uk-UA" altLang="ru-RU" sz="2200" dirty="0">
              <a:latin typeface="+mn-lt"/>
            </a:endParaRPr>
          </a:p>
        </p:txBody>
      </p:sp>
      <p:graphicFrame>
        <p:nvGraphicFramePr>
          <p:cNvPr id="6" name="Group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23982"/>
              </p:ext>
            </p:extLst>
          </p:nvPr>
        </p:nvGraphicFramePr>
        <p:xfrm>
          <a:off x="6944808" y="1988840"/>
          <a:ext cx="5247192" cy="2918460"/>
        </p:xfrm>
        <a:graphic>
          <a:graphicData uri="http://schemas.openxmlformats.org/drawingml/2006/table">
            <a:tbl>
              <a:tblPr/>
              <a:tblGrid>
                <a:gridCol w="590034"/>
                <a:gridCol w="3027832"/>
                <a:gridCol w="1629326"/>
              </a:tblGrid>
              <a:tr h="61722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Код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Назва символу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Запис у програмі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7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Звуковий сигнал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'\a'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8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Пробіл 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'\b'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9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Горизонтальна табуляція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'\t'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10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Переведення рядка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'\n'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12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Переведення сторінки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'\f'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13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Повернення каретки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'\r'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417834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5" name="Rectangle 3"/>
          <p:cNvSpPr>
            <a:spLocks noChangeArrowheads="1"/>
          </p:cNvSpPr>
          <p:nvPr/>
        </p:nvSpPr>
        <p:spPr bwMode="auto">
          <a:xfrm>
            <a:off x="407368" y="1084294"/>
            <a:ext cx="11521280" cy="707886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ctr" eaLnBrk="0" hangingPunct="0"/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Символи з кодами від 0 до 31 належать до керуючих символів. </a:t>
            </a:r>
            <a:endParaRPr lang="uk-UA" altLang="ru-RU" sz="2000" b="0" dirty="0" smtClean="0">
              <a:latin typeface="+mn-lt"/>
              <a:cs typeface="Arial" panose="020B0604020202020204" pitchFamily="34" charset="0"/>
            </a:endParaRPr>
          </a:p>
          <a:p>
            <a:pPr algn="ctr" eaLnBrk="0" hangingPunct="0"/>
            <a:r>
              <a:rPr lang="uk-UA" altLang="ru-RU" sz="2000" b="0" dirty="0" smtClean="0">
                <a:latin typeface="+mn-lt"/>
                <a:cs typeface="Arial" panose="020B0604020202020204" pitchFamily="34" charset="0"/>
              </a:rPr>
              <a:t>Керуючі 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послідовності записують лексемою виду '\символ'</a:t>
            </a:r>
            <a:r>
              <a:rPr lang="en-US" altLang="ru-RU" sz="2000" b="0" dirty="0">
                <a:latin typeface="+mn-lt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77156" name="Rectangle 4"/>
          <p:cNvSpPr>
            <a:spLocks noChangeArrowheads="1"/>
          </p:cNvSpPr>
          <p:nvPr/>
        </p:nvSpPr>
        <p:spPr bwMode="auto">
          <a:xfrm>
            <a:off x="1472188" y="1912182"/>
            <a:ext cx="854182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uk-UA" altLang="ru-RU" sz="2400" dirty="0">
                <a:latin typeface="+mn-lt"/>
                <a:cs typeface="Times New Roman" panose="02020603050405020304" pitchFamily="18" charset="0"/>
              </a:rPr>
              <a:t>Деякі керуючі символи таблиці ASCII </a:t>
            </a:r>
            <a:r>
              <a:rPr lang="uk-UA" altLang="ru-RU" sz="2400" dirty="0" smtClean="0">
                <a:latin typeface="+mn-lt"/>
                <a:cs typeface="Times New Roman" panose="02020603050405020304" pitchFamily="18" charset="0"/>
              </a:rPr>
              <a:t>кодів (</a:t>
            </a:r>
            <a:r>
              <a:rPr lang="en-US" altLang="ru-RU" sz="2400" dirty="0" smtClean="0">
                <a:latin typeface="+mn-lt"/>
                <a:cs typeface="Times New Roman" panose="02020603050405020304" pitchFamily="18" charset="0"/>
              </a:rPr>
              <a:t>ESC-</a:t>
            </a:r>
            <a:r>
              <a:rPr lang="uk-UA" altLang="ru-RU" sz="2400" dirty="0" smtClean="0">
                <a:latin typeface="+mn-lt"/>
                <a:cs typeface="Times New Roman" panose="02020603050405020304" pitchFamily="18" charset="0"/>
              </a:rPr>
              <a:t> послідовності)</a:t>
            </a:r>
            <a:endParaRPr lang="uk-UA" altLang="ru-RU" sz="2400" dirty="0">
              <a:latin typeface="+mn-lt"/>
            </a:endParaRPr>
          </a:p>
        </p:txBody>
      </p:sp>
      <p:graphicFrame>
        <p:nvGraphicFramePr>
          <p:cNvPr id="177192" name="Group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756389"/>
              </p:ext>
            </p:extLst>
          </p:nvPr>
        </p:nvGraphicFramePr>
        <p:xfrm>
          <a:off x="2927649" y="2493847"/>
          <a:ext cx="5940029" cy="2918460"/>
        </p:xfrm>
        <a:graphic>
          <a:graphicData uri="http://schemas.openxmlformats.org/drawingml/2006/table">
            <a:tbl>
              <a:tblPr/>
              <a:tblGrid>
                <a:gridCol w="667941"/>
                <a:gridCol w="3613547"/>
                <a:gridCol w="1658541"/>
              </a:tblGrid>
              <a:tr h="61722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Код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Назва символу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Запис у програмі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7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Звуковий сигнал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'\a'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8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Пробіл 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'\b'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9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Горизонтальна табуляція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'\t'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10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Переведення рядка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'\n'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12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Переведення сторінки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'\f'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13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Повернення каретки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'\r'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Заголовок 1"/>
          <p:cNvSpPr txBox="1">
            <a:spLocks/>
          </p:cNvSpPr>
          <p:nvPr/>
        </p:nvSpPr>
        <p:spPr>
          <a:xfrm>
            <a:off x="1554496" y="188640"/>
            <a:ext cx="9113504" cy="40005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uk-UA" altLang="ru-RU" sz="3600" dirty="0">
                <a:solidFill>
                  <a:schemeClr val="bg1"/>
                </a:solidFill>
                <a:latin typeface="+mn-lt"/>
              </a:rPr>
              <a:t>Символьний тип</a:t>
            </a:r>
            <a:endParaRPr lang="uk-UA" altLang="ru-RU" sz="36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1403365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88913"/>
            <a:ext cx="12192000" cy="40005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</a:extLst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Операції над даними символьного типу</a:t>
            </a:r>
          </a:p>
        </p:txBody>
      </p:sp>
      <p:sp>
        <p:nvSpPr>
          <p:cNvPr id="187431" name="Rectangle 39"/>
          <p:cNvSpPr>
            <a:spLocks noChangeArrowheads="1"/>
          </p:cNvSpPr>
          <p:nvPr/>
        </p:nvSpPr>
        <p:spPr bwMode="auto">
          <a:xfrm>
            <a:off x="479376" y="1599239"/>
            <a:ext cx="11377264" cy="3170099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eaLnBrk="0" hangingPunct="0"/>
            <a:r>
              <a:rPr lang="uk-UA" altLang="ru-RU" sz="2000" dirty="0">
                <a:latin typeface="+mn-lt"/>
                <a:cs typeface="Arial" panose="020B0604020202020204" pitchFamily="34" charset="0"/>
              </a:rPr>
              <a:t>1.</a:t>
            </a:r>
            <a:r>
              <a:rPr lang="uk-UA" altLang="ru-RU" sz="2000" dirty="0"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uk-UA" altLang="ru-RU" sz="2000" dirty="0">
                <a:latin typeface="+mn-lt"/>
                <a:cs typeface="Arial" panose="020B0604020202020204" pitchFamily="34" charset="0"/>
              </a:rPr>
              <a:t>О</a:t>
            </a:r>
            <a:r>
              <a:rPr lang="uk-UA" altLang="ru-RU" sz="2000" dirty="0">
                <a:latin typeface="+mn-lt"/>
                <a:cs typeface="Times New Roman" panose="02020603050405020304" pitchFamily="18" charset="0"/>
              </a:rPr>
              <a:t>перації порівняння. </a:t>
            </a:r>
            <a:endParaRPr lang="uk-UA" altLang="ru-RU" sz="2000" dirty="0">
              <a:latin typeface="+mn-lt"/>
              <a:cs typeface="Arial" panose="020B0604020202020204" pitchFamily="34" charset="0"/>
            </a:endParaRPr>
          </a:p>
          <a:p>
            <a:pPr eaLnBrk="0" hangingPunct="0"/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Символи вважають рівними, якщо рівні їх ASCII-коди. Один символ вважають більшим за інший, якщо його ASCII-код більший. Зокрема, </a:t>
            </a:r>
            <a:endParaRPr lang="en-US" altLang="ru-RU" sz="2000" b="0" dirty="0">
              <a:latin typeface="+mn-lt"/>
              <a:cs typeface="Times New Roman" panose="02020603050405020304" pitchFamily="18" charset="0"/>
            </a:endParaRPr>
          </a:p>
          <a:p>
            <a:pPr eaLnBrk="0" hangingPunct="0"/>
            <a:r>
              <a:rPr lang="uk-UA" altLang="ru-RU" sz="2000" b="0" dirty="0">
                <a:solidFill>
                  <a:srgbClr val="000080"/>
                </a:solidFill>
                <a:latin typeface="+mn-lt"/>
                <a:cs typeface="Times New Roman" panose="02020603050405020304" pitchFamily="18" charset="0"/>
              </a:rPr>
              <a:t>'0' &lt; '1' &lt; ... &lt; '9' &lt; 'A' &lt; 'B' &lt; ... &lt; 'Z' &lt; 'a' &lt; 'b' &lt; ... &lt; 'z'. </a:t>
            </a:r>
            <a:endParaRPr lang="uk-UA" altLang="ru-RU" sz="2000" b="0" dirty="0">
              <a:solidFill>
                <a:srgbClr val="000080"/>
              </a:solidFill>
              <a:latin typeface="+mn-lt"/>
              <a:cs typeface="Courier New" panose="02070309020205020404" pitchFamily="49" charset="0"/>
            </a:endParaRPr>
          </a:p>
          <a:p>
            <a:pPr eaLnBrk="0" hangingPunct="0"/>
            <a:endParaRPr lang="en-US" altLang="ru-RU" sz="2000" b="0" dirty="0">
              <a:latin typeface="+mn-lt"/>
              <a:cs typeface="Arial" panose="020B0604020202020204" pitchFamily="34" charset="0"/>
            </a:endParaRPr>
          </a:p>
          <a:p>
            <a:pPr eaLnBrk="0" hangingPunct="0"/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2. </a:t>
            </a:r>
            <a:r>
              <a:rPr lang="uk-UA" altLang="ru-RU" sz="2000" dirty="0">
                <a:latin typeface="+mn-lt"/>
                <a:cs typeface="Times New Roman" panose="02020603050405020304" pitchFamily="18" charset="0"/>
              </a:rPr>
              <a:t>Операції додавання та віднімання</a:t>
            </a:r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., у результаті виконання яких утворюються нові символи. </a:t>
            </a:r>
          </a:p>
          <a:p>
            <a:pPr eaLnBrk="0" hangingPunct="0"/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Ці операції позначають символами «+» та  «–». </a:t>
            </a:r>
          </a:p>
          <a:p>
            <a:pPr eaLnBrk="0" hangingPunct="0"/>
            <a:endParaRPr lang="uk-UA" altLang="ru-RU" sz="2000" b="0" dirty="0">
              <a:latin typeface="+mn-lt"/>
              <a:cs typeface="Times New Roman" panose="02020603050405020304" pitchFamily="18" charset="0"/>
            </a:endParaRPr>
          </a:p>
          <a:p>
            <a:pPr eaLnBrk="0" hangingPunct="0"/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Наприклад, </a:t>
            </a:r>
            <a:r>
              <a:rPr lang="uk-UA" altLang="ru-RU" sz="2000" b="0" dirty="0">
                <a:solidFill>
                  <a:srgbClr val="800080"/>
                </a:solidFill>
                <a:latin typeface="+mn-lt"/>
                <a:cs typeface="Times New Roman" panose="02020603050405020304" pitchFamily="18" charset="0"/>
              </a:rPr>
              <a:t>'1'+'2' = 'c'</a:t>
            </a:r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, оскільки символ </a:t>
            </a:r>
            <a:r>
              <a:rPr lang="uk-UA" altLang="ru-RU" sz="2000" b="0" dirty="0">
                <a:solidFill>
                  <a:srgbClr val="800080"/>
                </a:solidFill>
                <a:latin typeface="+mn-lt"/>
                <a:cs typeface="Times New Roman" panose="02020603050405020304" pitchFamily="18" charset="0"/>
              </a:rPr>
              <a:t>'1' </a:t>
            </a:r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має код 49, символ </a:t>
            </a:r>
            <a:r>
              <a:rPr lang="uk-UA" altLang="ru-RU" sz="2000" b="0" dirty="0">
                <a:solidFill>
                  <a:srgbClr val="800080"/>
                </a:solidFill>
                <a:latin typeface="+mn-lt"/>
                <a:cs typeface="Times New Roman" panose="02020603050405020304" pitchFamily="18" charset="0"/>
              </a:rPr>
              <a:t>'2'</a:t>
            </a:r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 — код 50, а символ </a:t>
            </a:r>
            <a:r>
              <a:rPr lang="uk-UA" altLang="ru-RU" sz="2000" b="0" dirty="0">
                <a:solidFill>
                  <a:srgbClr val="800080"/>
                </a:solidFill>
                <a:latin typeface="+mn-lt"/>
                <a:cs typeface="Times New Roman" panose="02020603050405020304" pitchFamily="18" charset="0"/>
              </a:rPr>
              <a:t>'c'</a:t>
            </a:r>
            <a:r>
              <a:rPr lang="uk-UA" altLang="ru-RU" sz="2000" b="0" dirty="0">
                <a:latin typeface="+mn-lt"/>
                <a:cs typeface="Times New Roman" panose="02020603050405020304" pitchFamily="18" charset="0"/>
              </a:rPr>
              <a:t> —  код 99 (49+50). </a:t>
            </a:r>
            <a:endParaRPr lang="uk-UA" altLang="ru-RU" sz="20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355927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39688"/>
            <a:ext cx="12192000" cy="431800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Перелічуваний тип даних</a:t>
            </a:r>
          </a:p>
        </p:txBody>
      </p:sp>
      <p:sp>
        <p:nvSpPr>
          <p:cNvPr id="179208" name="Rectangle 8"/>
          <p:cNvSpPr>
            <a:spLocks noChangeArrowheads="1"/>
          </p:cNvSpPr>
          <p:nvPr/>
        </p:nvSpPr>
        <p:spPr bwMode="auto">
          <a:xfrm>
            <a:off x="335360" y="897213"/>
            <a:ext cx="11521280" cy="1862048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marL="342900" indent="-342900" eaLnBrk="0" hangingPunct="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Перелічуваний тип означується користувачем. </a:t>
            </a:r>
          </a:p>
          <a:p>
            <a:pPr marL="342900" indent="-342900" eaLnBrk="0" hangingPunct="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Такий тип задається переліком усіх елементів множини допустимих значень. </a:t>
            </a:r>
          </a:p>
          <a:p>
            <a:pPr marL="342900" indent="-342900" eaLnBrk="0" hangingPunct="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Кожне значення іменується певним ідентифікатором і зазначається у списку, який береться у </a:t>
            </a:r>
            <a:r>
              <a:rPr lang="uk-UA" altLang="ru-RU" sz="2000" dirty="0">
                <a:solidFill>
                  <a:srgbClr val="0000CC"/>
                </a:solidFill>
                <a:latin typeface="+mn-lt"/>
                <a:cs typeface="Arial" panose="020B0604020202020204" pitchFamily="34" charset="0"/>
              </a:rPr>
              <a:t>фігурні дужки. </a:t>
            </a:r>
          </a:p>
          <a:p>
            <a:pPr marL="342900" indent="-342900" eaLnBrk="0" hangingPunct="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Ідентифікатор перелічуваного типу треба оголосити у програмі з ключовим словом </a:t>
            </a:r>
            <a:r>
              <a:rPr lang="uk-UA" altLang="ru-RU" sz="2000" dirty="0" err="1">
                <a:solidFill>
                  <a:srgbClr val="0000CC"/>
                </a:solidFill>
                <a:latin typeface="+mn-lt"/>
                <a:cs typeface="Arial" panose="020B0604020202020204" pitchFamily="34" charset="0"/>
              </a:rPr>
              <a:t>enum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4" name="Текст 2"/>
          <p:cNvSpPr txBox="1">
            <a:spLocks/>
          </p:cNvSpPr>
          <p:nvPr/>
        </p:nvSpPr>
        <p:spPr>
          <a:xfrm>
            <a:off x="2207568" y="2793527"/>
            <a:ext cx="6878637" cy="4857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uk-UA" altLang="ru-RU" sz="2400" b="1" dirty="0" smtClean="0">
                <a:solidFill>
                  <a:srgbClr val="262626"/>
                </a:solidFill>
              </a:rPr>
              <a:t>Синтаксис оголошення перелічуваного типу</a:t>
            </a:r>
            <a:r>
              <a:rPr lang="en-US" altLang="ru-RU" sz="2400" b="1" dirty="0" smtClean="0">
                <a:solidFill>
                  <a:srgbClr val="262626"/>
                </a:solidFill>
              </a:rPr>
              <a:t>:</a:t>
            </a:r>
            <a:endParaRPr lang="uk-UA" altLang="ru-RU" sz="2400" b="0" dirty="0">
              <a:solidFill>
                <a:srgbClr val="262626"/>
              </a:solidFill>
            </a:endParaRPr>
          </a:p>
        </p:txBody>
      </p:sp>
      <p:grpSp>
        <p:nvGrpSpPr>
          <p:cNvPr id="5" name="Скругленный прямоугольник 4"/>
          <p:cNvGrpSpPr>
            <a:grpSpLocks/>
          </p:cNvGrpSpPr>
          <p:nvPr/>
        </p:nvGrpSpPr>
        <p:grpSpPr bwMode="auto">
          <a:xfrm>
            <a:off x="1206801" y="3412470"/>
            <a:ext cx="8650162" cy="911128"/>
            <a:chOff x="154" y="960"/>
            <a:chExt cx="4393" cy="699"/>
          </a:xfrm>
        </p:grpSpPr>
        <p:pic>
          <p:nvPicPr>
            <p:cNvPr id="6" name="Скругленный прямоугольник 4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" y="960"/>
              <a:ext cx="4393" cy="699"/>
            </a:xfrm>
            <a:prstGeom prst="rect">
              <a:avLst/>
            </a:prstGeom>
            <a:noFill/>
            <a:effectLst>
              <a:outerShdw dist="107763" dir="8100000" algn="ctr" rotWithShape="0">
                <a:srgbClr val="80808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 Box 6"/>
            <p:cNvSpPr txBox="1">
              <a:spLocks noChangeArrowheads="1"/>
            </p:cNvSpPr>
            <p:nvPr/>
          </p:nvSpPr>
          <p:spPr bwMode="auto">
            <a:xfrm>
              <a:off x="234" y="1011"/>
              <a:ext cx="4248" cy="5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107763" dir="8100000" algn="ctr" rotWithShape="0">
                <a:srgbClr val="808080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 marL="342900" indent="-3429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20000"/>
                </a:spcBef>
                <a:buSzPct val="200000"/>
              </a:pPr>
              <a:r>
                <a:rPr lang="en-US" altLang="ru-RU" sz="2200" dirty="0" err="1">
                  <a:solidFill>
                    <a:srgbClr val="0000CC"/>
                  </a:solidFill>
                  <a:latin typeface="+mn-lt"/>
                </a:rPr>
                <a:t>enum</a:t>
              </a:r>
              <a:r>
                <a:rPr lang="en-US" altLang="ru-RU" sz="2200" dirty="0">
                  <a:solidFill>
                    <a:srgbClr val="0000CC"/>
                  </a:solidFill>
                  <a:latin typeface="+mn-lt"/>
                </a:rPr>
                <a:t> </a:t>
              </a:r>
              <a:r>
                <a:rPr lang="uk-UA" altLang="ru-RU" sz="2200" dirty="0" smtClean="0">
                  <a:solidFill>
                    <a:srgbClr val="0000CC"/>
                  </a:solidFill>
                  <a:latin typeface="+mn-lt"/>
                </a:rPr>
                <a:t>ідентифікатор типу </a:t>
              </a:r>
              <a:r>
                <a:rPr lang="en-US" altLang="ru-RU" sz="2200" dirty="0" smtClean="0">
                  <a:solidFill>
                    <a:srgbClr val="0000CC"/>
                  </a:solidFill>
                  <a:latin typeface="+mn-lt"/>
                </a:rPr>
                <a:t>{</a:t>
              </a:r>
              <a:r>
                <a:rPr lang="uk-UA" altLang="ru-RU" sz="2200" dirty="0" err="1" smtClean="0">
                  <a:solidFill>
                    <a:srgbClr val="0000CC"/>
                  </a:solidFill>
                  <a:latin typeface="+mn-lt"/>
                </a:rPr>
                <a:t>ідентифі</a:t>
              </a:r>
              <a:r>
                <a:rPr lang="uk-UA" altLang="ru-RU" sz="2200" dirty="0" smtClean="0">
                  <a:solidFill>
                    <a:srgbClr val="0000CC"/>
                  </a:solidFill>
                  <a:latin typeface="+mn-lt"/>
                </a:rPr>
                <a:t> катор_1, ідентифікатор_2</a:t>
              </a:r>
              <a:r>
                <a:rPr lang="en-US" altLang="ru-RU" sz="2200" dirty="0" smtClean="0">
                  <a:solidFill>
                    <a:srgbClr val="0000CC"/>
                  </a:solidFill>
                  <a:latin typeface="+mn-lt"/>
                </a:rPr>
                <a:t>,</a:t>
              </a:r>
              <a:r>
                <a:rPr lang="uk-UA" altLang="ru-RU" sz="2200" dirty="0" smtClean="0">
                  <a:solidFill>
                    <a:srgbClr val="0000CC"/>
                  </a:solidFill>
                  <a:latin typeface="+mn-lt"/>
                </a:rPr>
                <a:t> </a:t>
              </a:r>
              <a:r>
                <a:rPr lang="en-US" altLang="ru-RU" sz="2200" dirty="0">
                  <a:solidFill>
                    <a:srgbClr val="0000CC"/>
                  </a:solidFill>
                  <a:latin typeface="+mn-lt"/>
                </a:rPr>
                <a:t>…, </a:t>
              </a:r>
              <a:r>
                <a:rPr lang="uk-UA" altLang="ru-RU" sz="2200" dirty="0">
                  <a:solidFill>
                    <a:srgbClr val="0000CC"/>
                  </a:solidFill>
                  <a:latin typeface="+mn-lt"/>
                </a:rPr>
                <a:t>ідентифікатор</a:t>
              </a:r>
              <a:r>
                <a:rPr lang="en-US" altLang="ru-RU" sz="2200" dirty="0">
                  <a:solidFill>
                    <a:srgbClr val="0000CC"/>
                  </a:solidFill>
                  <a:latin typeface="+mn-lt"/>
                </a:rPr>
                <a:t> </a:t>
              </a:r>
              <a:r>
                <a:rPr lang="ru-RU" altLang="ru-RU" sz="2200" dirty="0">
                  <a:solidFill>
                    <a:srgbClr val="0000CC"/>
                  </a:solidFill>
                  <a:latin typeface="+mn-lt"/>
                </a:rPr>
                <a:t>тип</a:t>
              </a:r>
              <a:r>
                <a:rPr lang="uk-UA" altLang="ru-RU" sz="2200" dirty="0">
                  <a:solidFill>
                    <a:srgbClr val="0000CC"/>
                  </a:solidFill>
                  <a:latin typeface="+mn-lt"/>
                </a:rPr>
                <a:t>у_</a:t>
              </a:r>
              <a:r>
                <a:rPr lang="en-US" altLang="ru-RU" sz="2200" dirty="0">
                  <a:solidFill>
                    <a:srgbClr val="0000CC"/>
                  </a:solidFill>
                  <a:latin typeface="+mn-lt"/>
                </a:rPr>
                <a:t>n}</a:t>
              </a:r>
              <a:r>
                <a:rPr lang="uk-UA" altLang="ru-RU" sz="2200" dirty="0">
                  <a:solidFill>
                    <a:srgbClr val="0000CC"/>
                  </a:solidFill>
                  <a:latin typeface="+mn-lt"/>
                </a:rPr>
                <a:t>;</a:t>
              </a:r>
            </a:p>
          </p:txBody>
        </p:sp>
      </p:grpSp>
      <p:sp>
        <p:nvSpPr>
          <p:cNvPr id="8" name="Текст 2"/>
          <p:cNvSpPr txBox="1">
            <a:spLocks/>
          </p:cNvSpPr>
          <p:nvPr/>
        </p:nvSpPr>
        <p:spPr bwMode="auto">
          <a:xfrm>
            <a:off x="1055440" y="4653136"/>
            <a:ext cx="10369152" cy="162044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SzPct val="200000"/>
            </a:pP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Тут </a:t>
            </a:r>
            <a:r>
              <a:rPr lang="uk-UA" altLang="ru-RU" sz="2000" b="0" dirty="0" smtClean="0">
                <a:solidFill>
                  <a:srgbClr val="000099"/>
                </a:solidFill>
                <a:latin typeface="+mn-lt"/>
              </a:rPr>
              <a:t>ідентифікатор типу</a:t>
            </a:r>
            <a:r>
              <a:rPr lang="uk-UA" altLang="ru-RU" sz="2000" b="0" dirty="0" smtClean="0">
                <a:solidFill>
                  <a:srgbClr val="262626"/>
                </a:solidFill>
                <a:latin typeface="+mn-lt"/>
              </a:rPr>
              <a:t> </a:t>
            </a: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— рядок символів; </a:t>
            </a:r>
            <a:endParaRPr lang="uk-UA" altLang="ru-RU" sz="2000" b="0" dirty="0">
              <a:solidFill>
                <a:srgbClr val="262626"/>
              </a:solidFill>
              <a:latin typeface="+mn-lt"/>
            </a:endParaRPr>
          </a:p>
          <a:p>
            <a:pPr>
              <a:spcBef>
                <a:spcPct val="20000"/>
              </a:spcBef>
              <a:buSzPct val="200000"/>
            </a:pPr>
            <a:r>
              <a:rPr lang="uk-UA" altLang="ru-RU" sz="2000" b="0" dirty="0" smtClean="0">
                <a:solidFill>
                  <a:srgbClr val="000099"/>
                </a:solidFill>
                <a:latin typeface="+mn-lt"/>
              </a:rPr>
              <a:t>ідентифікатор_1, </a:t>
            </a:r>
            <a:r>
              <a:rPr lang="uk-UA" altLang="ru-RU" sz="2000" b="0" dirty="0">
                <a:solidFill>
                  <a:srgbClr val="000099"/>
                </a:solidFill>
                <a:latin typeface="+mn-lt"/>
              </a:rPr>
              <a:t>..., </a:t>
            </a:r>
            <a:r>
              <a:rPr lang="uk-UA" altLang="ru-RU" sz="2000" b="0" dirty="0" smtClean="0">
                <a:solidFill>
                  <a:srgbClr val="000099"/>
                </a:solidFill>
                <a:latin typeface="+mn-lt"/>
              </a:rPr>
              <a:t>ідентифікатор </a:t>
            </a:r>
            <a:r>
              <a:rPr lang="uk-UA" altLang="ru-RU" sz="2000" b="0" dirty="0">
                <a:solidFill>
                  <a:srgbClr val="000099"/>
                </a:solidFill>
                <a:latin typeface="+mn-lt"/>
              </a:rPr>
              <a:t>типу</a:t>
            </a:r>
            <a:r>
              <a:rPr lang="en-US" altLang="ru-RU" sz="2000" b="0" dirty="0" smtClean="0">
                <a:solidFill>
                  <a:srgbClr val="000099"/>
                </a:solidFill>
                <a:latin typeface="+mn-lt"/>
              </a:rPr>
              <a:t>_n</a:t>
            </a:r>
            <a:r>
              <a:rPr lang="uk-UA" altLang="ru-RU" sz="2000" b="0" dirty="0" smtClean="0">
                <a:solidFill>
                  <a:srgbClr val="262626"/>
                </a:solidFill>
                <a:latin typeface="+mn-lt"/>
              </a:rPr>
              <a:t> </a:t>
            </a: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— допустимі значення перелічуваного типу, задані рядковими константами, які отримали назву</a:t>
            </a:r>
            <a:r>
              <a:rPr lang="uk-UA" altLang="ru-RU" sz="2000" b="0" i="1" dirty="0">
                <a:solidFill>
                  <a:srgbClr val="262626"/>
                </a:solidFill>
                <a:latin typeface="+mn-lt"/>
              </a:rPr>
              <a:t> </a:t>
            </a:r>
            <a:r>
              <a:rPr lang="uk-UA" altLang="ru-RU" sz="2000" i="1" dirty="0">
                <a:solidFill>
                  <a:srgbClr val="FF0000"/>
                </a:solidFill>
                <a:latin typeface="+mn-lt"/>
              </a:rPr>
              <a:t>констант перелічуваного типу</a:t>
            </a:r>
            <a:r>
              <a:rPr lang="uk-UA" altLang="ru-RU" sz="2000" b="0" i="1" dirty="0">
                <a:solidFill>
                  <a:srgbClr val="262626"/>
                </a:solidFill>
                <a:latin typeface="+mn-lt"/>
              </a:rPr>
              <a:t>.</a:t>
            </a: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058643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16</a:t>
            </a:fld>
            <a:endParaRPr lang="en-US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6286" y="911676"/>
            <a:ext cx="119663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Blip>
                <a:blip r:embed="rId2"/>
              </a:buBlip>
            </a:pPr>
            <a:r>
              <a:rPr lang="uk-UA" altLang="ru-RU" sz="2000" b="0" dirty="0">
                <a:latin typeface="+mn-lt"/>
              </a:rPr>
              <a:t>Програма — це послідовність операторів. </a:t>
            </a:r>
          </a:p>
          <a:p>
            <a:pPr>
              <a:buBlip>
                <a:blip r:embed="rId2"/>
              </a:buBlip>
            </a:pPr>
            <a:r>
              <a:rPr lang="uk-UA" altLang="ru-RU" sz="2000" b="0" dirty="0">
                <a:latin typeface="+mn-lt"/>
              </a:rPr>
              <a:t> Оператори визначають дії, що має здійснювати комп'ютер під час виконання програми. </a:t>
            </a:r>
          </a:p>
          <a:p>
            <a:pPr>
              <a:buBlip>
                <a:blip r:embed="rId2"/>
              </a:buBlip>
            </a:pPr>
            <a:r>
              <a:rPr lang="uk-UA" altLang="ru-RU" sz="2000" b="0" dirty="0">
                <a:latin typeface="+mn-lt"/>
              </a:rPr>
              <a:t> Будь-який оператор завершується символом крапки з комою (;), який є частиною оператора</a:t>
            </a:r>
            <a:endParaRPr lang="uk-UA" sz="20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92989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495600" y="1011090"/>
            <a:ext cx="936104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SzPct val="200000"/>
            </a:pPr>
            <a:r>
              <a:rPr lang="uk-UA" altLang="ru-RU" sz="2400" dirty="0" smtClean="0">
                <a:solidFill>
                  <a:srgbClr val="262626"/>
                </a:solidFill>
                <a:latin typeface="+mn-lt"/>
              </a:rPr>
              <a:t>Приклад означення ідентифікатора перелічуваного типу:</a:t>
            </a:r>
            <a:endParaRPr lang="uk-UA" altLang="ru-RU" sz="2400" dirty="0">
              <a:solidFill>
                <a:srgbClr val="262626"/>
              </a:solidFill>
              <a:latin typeface="+mn-lt"/>
            </a:endParaRPr>
          </a:p>
        </p:txBody>
      </p:sp>
      <p:sp>
        <p:nvSpPr>
          <p:cNvPr id="9" name="Прямоугольник 8"/>
          <p:cNvSpPr>
            <a:spLocks noChangeArrowheads="1"/>
          </p:cNvSpPr>
          <p:nvPr/>
        </p:nvSpPr>
        <p:spPr bwMode="auto">
          <a:xfrm>
            <a:off x="3033593" y="3092477"/>
            <a:ext cx="6714354" cy="46166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SzPct val="200000"/>
            </a:pPr>
            <a:r>
              <a:rPr lang="uk-UA" altLang="ru-RU" sz="2400" dirty="0">
                <a:solidFill>
                  <a:srgbClr val="262626"/>
                </a:solidFill>
                <a:latin typeface="+mn-lt"/>
              </a:rPr>
              <a:t>Оголошення змінної перелічуваного типу </a:t>
            </a:r>
          </a:p>
        </p:txBody>
      </p:sp>
      <p:sp>
        <p:nvSpPr>
          <p:cNvPr id="180231" name="Text Box 7"/>
          <p:cNvSpPr txBox="1">
            <a:spLocks noChangeArrowheads="1"/>
          </p:cNvSpPr>
          <p:nvPr/>
        </p:nvSpPr>
        <p:spPr bwMode="auto">
          <a:xfrm>
            <a:off x="2807858" y="1691678"/>
            <a:ext cx="7299899" cy="102393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anchor="ctr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SzPct val="200000"/>
            </a:pPr>
            <a:r>
              <a:rPr lang="en-US" altLang="ru-RU" sz="2000" b="0" dirty="0" err="1">
                <a:solidFill>
                  <a:srgbClr val="4232BC"/>
                </a:solidFill>
                <a:latin typeface="+mn-lt"/>
              </a:rPr>
              <a:t>enum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 </a:t>
            </a:r>
            <a:r>
              <a:rPr lang="en-US" altLang="ru-RU" sz="2000" b="0" dirty="0" err="1">
                <a:solidFill>
                  <a:srgbClr val="262626"/>
                </a:solidFill>
                <a:latin typeface="+mn-lt"/>
              </a:rPr>
              <a:t>WorkWeek</a:t>
            </a: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 {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Mon</a:t>
            </a: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, 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Tue</a:t>
            </a: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, 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Wed</a:t>
            </a: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, 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Thu</a:t>
            </a: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, 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Fri</a:t>
            </a: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, 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Sat</a:t>
            </a: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, 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Sun </a:t>
            </a:r>
            <a:r>
              <a:rPr lang="uk-UA" altLang="ru-RU" sz="2000" b="0" dirty="0">
                <a:solidFill>
                  <a:srgbClr val="262626"/>
                </a:solidFill>
                <a:latin typeface="+mn-lt"/>
              </a:rPr>
              <a:t>};</a:t>
            </a:r>
          </a:p>
          <a:p>
            <a:pPr>
              <a:spcBef>
                <a:spcPct val="20000"/>
              </a:spcBef>
              <a:buSzPct val="200000"/>
            </a:pPr>
            <a:r>
              <a:rPr lang="en-US" altLang="ru-RU" sz="2000" b="0" dirty="0" err="1">
                <a:solidFill>
                  <a:srgbClr val="4232BC"/>
                </a:solidFill>
                <a:latin typeface="+mn-lt"/>
              </a:rPr>
              <a:t>enum</a:t>
            </a:r>
            <a:r>
              <a:rPr lang="en-US" altLang="ru-RU" sz="2000" b="0" dirty="0">
                <a:solidFill>
                  <a:srgbClr val="4232BC"/>
                </a:solidFill>
                <a:latin typeface="+mn-lt"/>
              </a:rPr>
              <a:t> 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Color {</a:t>
            </a:r>
            <a:r>
              <a:rPr lang="en-US" altLang="ru-RU" sz="2000" b="0" dirty="0" err="1">
                <a:solidFill>
                  <a:srgbClr val="262626"/>
                </a:solidFill>
                <a:latin typeface="+mn-lt"/>
              </a:rPr>
              <a:t>red,green,blue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};</a:t>
            </a:r>
            <a:endParaRPr lang="uk-UA" altLang="ru-RU" sz="2000" b="0" dirty="0">
              <a:solidFill>
                <a:srgbClr val="262626"/>
              </a:solidFill>
              <a:latin typeface="+mn-lt"/>
            </a:endParaRPr>
          </a:p>
          <a:p>
            <a:pPr>
              <a:spcBef>
                <a:spcPct val="20000"/>
              </a:spcBef>
              <a:buSzPct val="200000"/>
            </a:pPr>
            <a:r>
              <a:rPr lang="en-US" altLang="ru-RU" sz="2000" b="0" dirty="0" err="1">
                <a:solidFill>
                  <a:srgbClr val="4232BC"/>
                </a:solidFill>
                <a:latin typeface="+mn-lt"/>
              </a:rPr>
              <a:t>enum</a:t>
            </a:r>
            <a:r>
              <a:rPr lang="en-US" altLang="ru-RU" sz="2000" b="0" dirty="0">
                <a:solidFill>
                  <a:srgbClr val="4232BC"/>
                </a:solidFill>
                <a:latin typeface="+mn-lt"/>
              </a:rPr>
              <a:t> </a:t>
            </a:r>
            <a:r>
              <a:rPr lang="en-US" altLang="ru-RU" sz="2000" b="0" dirty="0" err="1">
                <a:solidFill>
                  <a:srgbClr val="262626"/>
                </a:solidFill>
                <a:latin typeface="+mn-lt"/>
              </a:rPr>
              <a:t>WinterMonth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 {</a:t>
            </a:r>
            <a:r>
              <a:rPr lang="en-US" altLang="ru-RU" sz="2000" b="0" dirty="0" err="1">
                <a:solidFill>
                  <a:srgbClr val="262626"/>
                </a:solidFill>
                <a:latin typeface="+mn-lt"/>
              </a:rPr>
              <a:t>December,January,February</a:t>
            </a:r>
            <a:r>
              <a:rPr lang="en-US" altLang="ru-RU" sz="2000" b="0" dirty="0">
                <a:solidFill>
                  <a:srgbClr val="262626"/>
                </a:solidFill>
                <a:latin typeface="+mn-lt"/>
              </a:rPr>
              <a:t>};</a:t>
            </a:r>
            <a:endParaRPr lang="uk-UA" altLang="ru-RU" sz="2000" b="0" dirty="0">
              <a:solidFill>
                <a:srgbClr val="262626"/>
              </a:solidFill>
              <a:latin typeface="+mn-lt"/>
            </a:endParaRPr>
          </a:p>
        </p:txBody>
      </p:sp>
      <p:grpSp>
        <p:nvGrpSpPr>
          <p:cNvPr id="11" name="Скругленный прямоугольник 10"/>
          <p:cNvGrpSpPr>
            <a:grpSpLocks/>
          </p:cNvGrpSpPr>
          <p:nvPr/>
        </p:nvGrpSpPr>
        <p:grpSpPr bwMode="auto">
          <a:xfrm>
            <a:off x="2819265" y="3717033"/>
            <a:ext cx="7039246" cy="1079897"/>
            <a:chOff x="292" y="2865"/>
            <a:chExt cx="4393" cy="752"/>
          </a:xfrm>
        </p:grpSpPr>
        <p:pic>
          <p:nvPicPr>
            <p:cNvPr id="180233" name="Скругленный прямоугольник 10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2" y="2865"/>
              <a:ext cx="4393" cy="752"/>
            </a:xfrm>
            <a:prstGeom prst="rect">
              <a:avLst/>
            </a:prstGeom>
            <a:noFill/>
            <a:effectLst>
              <a:outerShdw dist="107763" dir="8100000" algn="ctr" rotWithShape="0">
                <a:srgbClr val="80808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0234" name="Text Box 10"/>
            <p:cNvSpPr txBox="1">
              <a:spLocks noChangeArrowheads="1"/>
            </p:cNvSpPr>
            <p:nvPr/>
          </p:nvSpPr>
          <p:spPr bwMode="auto">
            <a:xfrm>
              <a:off x="374" y="2919"/>
              <a:ext cx="4242" cy="6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 marL="342900" indent="-3429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200000"/>
              </a:pPr>
              <a:r>
                <a:rPr lang="uk-UA" altLang="ru-RU" sz="2400" dirty="0">
                  <a:solidFill>
                    <a:srgbClr val="0000CC"/>
                  </a:solidFill>
                  <a:latin typeface="+mn-lt"/>
                </a:rPr>
                <a:t>ідентифікатор </a:t>
              </a:r>
              <a:r>
                <a:rPr lang="uk-UA" altLang="ru-RU" sz="2400" dirty="0" smtClean="0">
                  <a:solidFill>
                    <a:srgbClr val="0000CC"/>
                  </a:solidFill>
                  <a:latin typeface="+mn-lt"/>
                </a:rPr>
                <a:t>типу ідентифікатор змінної;</a:t>
              </a:r>
              <a:endParaRPr lang="uk-UA" altLang="ru-RU" sz="2400" dirty="0">
                <a:solidFill>
                  <a:srgbClr val="0000CC"/>
                </a:solidFill>
                <a:latin typeface="+mn-lt"/>
              </a:endParaRPr>
            </a:p>
          </p:txBody>
        </p:sp>
      </p:grpSp>
      <p:sp>
        <p:nvSpPr>
          <p:cNvPr id="12" name="Заголовок 1"/>
          <p:cNvSpPr txBox="1">
            <a:spLocks/>
          </p:cNvSpPr>
          <p:nvPr/>
        </p:nvSpPr>
        <p:spPr>
          <a:xfrm>
            <a:off x="1838326" y="39140"/>
            <a:ext cx="8352234" cy="4321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uk-UA" altLang="ru-RU" sz="3600">
                <a:solidFill>
                  <a:schemeClr val="bg1"/>
                </a:solidFill>
                <a:latin typeface="+mn-lt"/>
              </a:rPr>
              <a:t>Перелічуваний тип даних</a:t>
            </a:r>
            <a:endParaRPr lang="uk-UA" altLang="ru-RU" sz="36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1777914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12192000" cy="587375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/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Константи</a:t>
            </a:r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. Змінні. Вирази</a:t>
            </a:r>
            <a:endParaRPr lang="en-US" altLang="ru-RU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79376" y="1052736"/>
            <a:ext cx="11305256" cy="4946650"/>
          </a:xfrm>
          <a:prstGeom prst="rect">
            <a:avLst/>
          </a:prstGeom>
          <a:solidFill>
            <a:schemeClr val="bg1"/>
          </a:solidFill>
          <a:ln>
            <a:noFill/>
            <a:miter lim="800000"/>
            <a:headEnd/>
            <a:tailEnd/>
          </a:ln>
        </p:spPr>
        <p:txBody>
          <a:bodyPr/>
          <a:lstStyle/>
          <a:p>
            <a:pPr marL="354013" indent="-354013">
              <a:buFont typeface="Wingdings" panose="05000000000000000000" pitchFamily="2" charset="2"/>
              <a:buChar char="q"/>
            </a:pPr>
            <a:r>
              <a:rPr lang="uk-UA" altLang="ru-RU" sz="2000" dirty="0"/>
              <a:t>Константа в тексті програми C/C++ позначається:</a:t>
            </a:r>
          </a:p>
          <a:p>
            <a:pPr marL="811213" lvl="3" indent="-354013">
              <a:buSzPct val="100000"/>
              <a:buFont typeface="Wingdings" panose="05000000000000000000" pitchFamily="2" charset="2"/>
              <a:buChar char="Ø"/>
            </a:pPr>
            <a:r>
              <a:rPr lang="uk-UA" altLang="ru-RU" sz="1800" dirty="0">
                <a:solidFill>
                  <a:srgbClr val="0000CC"/>
                </a:solidFill>
              </a:rPr>
              <a:t>ідентифікатором.</a:t>
            </a:r>
          </a:p>
          <a:p>
            <a:pPr marL="811213" lvl="3" indent="-354013">
              <a:buSzPct val="100000"/>
              <a:buFont typeface="Wingdings" panose="05000000000000000000" pitchFamily="2" charset="2"/>
              <a:buChar char="Ø"/>
            </a:pPr>
            <a:r>
              <a:rPr lang="uk-UA" altLang="ru-RU" sz="1800" dirty="0">
                <a:solidFill>
                  <a:srgbClr val="0000CC"/>
                </a:solidFill>
              </a:rPr>
              <a:t>безпосереднім значенням;</a:t>
            </a:r>
          </a:p>
          <a:p>
            <a:pPr marL="354013" indent="-354013">
              <a:buFont typeface="Wingdings" panose="05000000000000000000" pitchFamily="2" charset="2"/>
              <a:buChar char="q"/>
            </a:pPr>
            <a:r>
              <a:rPr lang="uk-UA" altLang="ru-RU" sz="2000" b="1" dirty="0"/>
              <a:t>Числові константи</a:t>
            </a:r>
            <a:r>
              <a:rPr lang="uk-UA" altLang="ru-RU" sz="2000" dirty="0"/>
              <a:t> — це цілі десяткові, </a:t>
            </a:r>
            <a:r>
              <a:rPr lang="uk-UA" altLang="ru-RU" sz="2000" dirty="0" err="1"/>
              <a:t>шістнадцяткові</a:t>
            </a:r>
            <a:r>
              <a:rPr lang="uk-UA" altLang="ru-RU" sz="2000" dirty="0"/>
              <a:t> та </a:t>
            </a:r>
            <a:r>
              <a:rPr lang="uk-UA" altLang="ru-RU" sz="2000" dirty="0" err="1"/>
              <a:t>вісімкові</a:t>
            </a:r>
            <a:r>
              <a:rPr lang="uk-UA" altLang="ru-RU" sz="2000" dirty="0"/>
              <a:t> числа, а також дійсні десяткові числа.</a:t>
            </a:r>
            <a:r>
              <a:rPr lang="uk-UA" altLang="ru-RU" sz="2000" b="1" dirty="0"/>
              <a:t> </a:t>
            </a:r>
          </a:p>
          <a:p>
            <a:pPr marL="354013" indent="-354013">
              <a:buFont typeface="Wingdings" panose="05000000000000000000" pitchFamily="2" charset="2"/>
              <a:buChar char="q"/>
            </a:pPr>
            <a:r>
              <a:rPr lang="uk-UA" altLang="ru-RU" sz="2000" b="1" dirty="0"/>
              <a:t>Символьна константа</a:t>
            </a:r>
            <a:r>
              <a:rPr lang="uk-UA" altLang="ru-RU" sz="2000" dirty="0"/>
              <a:t> — це </a:t>
            </a:r>
            <a:r>
              <a:rPr lang="en-US" altLang="ru-RU" sz="2000" dirty="0"/>
              <a:t>ASCII</a:t>
            </a:r>
            <a:r>
              <a:rPr lang="uk-UA" altLang="ru-RU" sz="2000" dirty="0"/>
              <a:t>-символ, записаний в одинарних лапках (апострофах), або символ, записаний як </a:t>
            </a:r>
            <a:r>
              <a:rPr lang="en-US" altLang="ru-RU" sz="2000" dirty="0"/>
              <a:t>ESC</a:t>
            </a:r>
            <a:r>
              <a:rPr lang="uk-UA" altLang="ru-RU" sz="2000" dirty="0"/>
              <a:t>-послідовність: </a:t>
            </a:r>
            <a:r>
              <a:rPr lang="ru-RU" altLang="ru-RU" sz="2000" dirty="0"/>
              <a:t>'</a:t>
            </a:r>
            <a:r>
              <a:rPr lang="en-US" altLang="ru-RU" sz="2000" dirty="0"/>
              <a:t>A</a:t>
            </a:r>
            <a:r>
              <a:rPr lang="ru-RU" altLang="ru-RU" sz="2000" dirty="0"/>
              <a:t>', '\</a:t>
            </a:r>
            <a:r>
              <a:rPr lang="en-US" altLang="ru-RU" sz="2000" dirty="0"/>
              <a:t>n</a:t>
            </a:r>
            <a:r>
              <a:rPr lang="ru-RU" altLang="ru-RU" sz="2000" dirty="0"/>
              <a:t>'. </a:t>
            </a:r>
            <a:r>
              <a:rPr lang="uk-UA" altLang="ru-RU" sz="2000" dirty="0"/>
              <a:t>Символьна константа має тип </a:t>
            </a:r>
            <a:r>
              <a:rPr lang="en-US" altLang="ru-RU" sz="2000" b="1" dirty="0">
                <a:solidFill>
                  <a:srgbClr val="0000CC"/>
                </a:solidFill>
              </a:rPr>
              <a:t>char</a:t>
            </a:r>
            <a:r>
              <a:rPr lang="ru-RU" altLang="ru-RU" sz="2000" dirty="0"/>
              <a:t>.</a:t>
            </a:r>
            <a:endParaRPr lang="uk-UA" altLang="ru-RU" sz="2000" dirty="0"/>
          </a:p>
          <a:p>
            <a:pPr marL="354013" indent="-354013">
              <a:buFont typeface="Wingdings" panose="05000000000000000000" pitchFamily="2" charset="2"/>
              <a:buChar char="q"/>
            </a:pPr>
            <a:r>
              <a:rPr lang="uk-UA" altLang="ru-RU" sz="2000" b="1" dirty="0"/>
              <a:t>Рядкова константа</a:t>
            </a:r>
            <a:r>
              <a:rPr lang="uk-UA" altLang="ru-RU" sz="2000" dirty="0"/>
              <a:t> являє собою послідовність символів, записаних у подвійних лапках: </a:t>
            </a:r>
            <a:r>
              <a:rPr lang="ru-RU" altLang="ru-RU" sz="2000" dirty="0"/>
              <a:t>"</a:t>
            </a:r>
            <a:r>
              <a:rPr lang="en-US" altLang="ru-RU" sz="2000" dirty="0"/>
              <a:t>Visual C++ </a:t>
            </a:r>
            <a:r>
              <a:rPr lang="ru-RU" altLang="ru-RU" sz="2000" dirty="0"/>
              <a:t>.</a:t>
            </a:r>
            <a:r>
              <a:rPr lang="en-US" altLang="ru-RU" sz="2000" dirty="0"/>
              <a:t>NET</a:t>
            </a:r>
            <a:r>
              <a:rPr lang="ru-RU" altLang="ru-RU" sz="2000" dirty="0"/>
              <a:t>". </a:t>
            </a:r>
          </a:p>
          <a:p>
            <a:pPr marL="354013" indent="-354013">
              <a:buFont typeface="Wingdings" panose="05000000000000000000" pitchFamily="2" charset="2"/>
              <a:buChar char="q"/>
            </a:pPr>
            <a:r>
              <a:rPr lang="uk-UA" altLang="ru-RU" sz="2000" b="1" dirty="0"/>
              <a:t>Логічні константи</a:t>
            </a:r>
            <a:r>
              <a:rPr lang="uk-UA" altLang="ru-RU" sz="2000" dirty="0"/>
              <a:t> мають тип </a:t>
            </a:r>
            <a:r>
              <a:rPr lang="en-US" altLang="ru-RU" sz="2000" b="1" dirty="0" err="1">
                <a:solidFill>
                  <a:srgbClr val="0000CC"/>
                </a:solidFill>
              </a:rPr>
              <a:t>bool</a:t>
            </a:r>
            <a:r>
              <a:rPr lang="en-US" altLang="ru-RU" sz="2000" dirty="0">
                <a:solidFill>
                  <a:srgbClr val="0000CC"/>
                </a:solidFill>
              </a:rPr>
              <a:t> </a:t>
            </a:r>
            <a:r>
              <a:rPr lang="uk-UA" altLang="ru-RU" sz="2000" dirty="0"/>
              <a:t>і значення </a:t>
            </a:r>
            <a:r>
              <a:rPr lang="en-US" altLang="ru-RU" sz="2000" b="1" dirty="0">
                <a:solidFill>
                  <a:srgbClr val="0000CC"/>
                </a:solidFill>
              </a:rPr>
              <a:t>false</a:t>
            </a:r>
            <a:r>
              <a:rPr lang="en-US" altLang="ru-RU" sz="2000" dirty="0">
                <a:solidFill>
                  <a:srgbClr val="0000CC"/>
                </a:solidFill>
              </a:rPr>
              <a:t> </a:t>
            </a:r>
            <a:r>
              <a:rPr lang="uk-UA" altLang="ru-RU" sz="2000" dirty="0"/>
              <a:t>та </a:t>
            </a:r>
            <a:r>
              <a:rPr lang="en-US" altLang="ru-RU" sz="2000" b="1" dirty="0">
                <a:solidFill>
                  <a:srgbClr val="0000CC"/>
                </a:solidFill>
              </a:rPr>
              <a:t>true</a:t>
            </a:r>
            <a:r>
              <a:rPr lang="en-US" altLang="ru-RU" sz="2000" dirty="0"/>
              <a:t>, </a:t>
            </a:r>
            <a:r>
              <a:rPr lang="uk-UA" altLang="ru-RU" sz="2000" dirty="0"/>
              <a:t>що означає хибність та істинність відповідно.</a:t>
            </a:r>
            <a:endParaRPr lang="en-US" altLang="ru-RU" sz="2000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Текст 2"/>
          <p:cNvSpPr>
            <a:spLocks noGrp="1"/>
          </p:cNvSpPr>
          <p:nvPr>
            <p:ph type="body" sz="half" idx="4294967295"/>
          </p:nvPr>
        </p:nvSpPr>
        <p:spPr>
          <a:xfrm>
            <a:off x="59668" y="1010920"/>
            <a:ext cx="12072664" cy="1193944"/>
          </a:xfrm>
          <a:prstGeom prst="rect">
            <a:avLst/>
          </a:prstGeom>
          <a:solidFill>
            <a:schemeClr val="bg1"/>
          </a:solidFill>
          <a:ln>
            <a:noFill/>
            <a:miter lim="800000"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>
            <a:noAutofit/>
          </a:bodyPr>
          <a:lstStyle/>
          <a:p>
            <a:pPr marL="354013" indent="-354013">
              <a:buFont typeface="Wingdings" panose="05000000000000000000" pitchFamily="2" charset="2"/>
              <a:buChar char="q"/>
            </a:pPr>
            <a:r>
              <a:rPr lang="uk-UA" altLang="ru-RU" sz="2000" b="1" dirty="0"/>
              <a:t>Іменовані константи</a:t>
            </a:r>
            <a:r>
              <a:rPr lang="uk-UA" altLang="ru-RU" sz="2000" dirty="0"/>
              <a:t> — це об'єкти, оголошені з ключовим словом </a:t>
            </a:r>
            <a:r>
              <a:rPr lang="en-US" altLang="ru-RU" sz="2000" b="1" dirty="0" err="1">
                <a:solidFill>
                  <a:srgbClr val="0000CC"/>
                </a:solidFill>
              </a:rPr>
              <a:t>const</a:t>
            </a:r>
            <a:r>
              <a:rPr lang="ru-RU" altLang="ru-RU" sz="2000" dirty="0"/>
              <a:t>. </a:t>
            </a:r>
          </a:p>
          <a:p>
            <a:pPr marL="354013" indent="-354013">
              <a:buFont typeface="Wingdings" panose="05000000000000000000" pitchFamily="2" charset="2"/>
              <a:buChar char="q"/>
            </a:pPr>
            <a:r>
              <a:rPr lang="uk-UA" altLang="ru-RU" sz="2000" dirty="0"/>
              <a:t>Оскільки константі не можна присвоїти значення, її слід </a:t>
            </a:r>
            <a:r>
              <a:rPr lang="uk-UA" altLang="ru-RU" sz="2000" dirty="0" err="1"/>
              <a:t>ініціалізувати</a:t>
            </a:r>
            <a:r>
              <a:rPr lang="uk-UA" altLang="ru-RU" sz="2000" dirty="0"/>
              <a:t> на початку виконання програми</a:t>
            </a:r>
            <a:r>
              <a:rPr lang="uk-UA" altLang="ru-RU" sz="2000" dirty="0" smtClean="0"/>
              <a:t>.</a:t>
            </a:r>
            <a:endParaRPr lang="en-US" altLang="ru-RU" sz="2000" dirty="0" smtClean="0"/>
          </a:p>
          <a:p>
            <a:pPr marL="354013" indent="-354013">
              <a:buFont typeface="Wingdings" panose="05000000000000000000" pitchFamily="2" charset="2"/>
              <a:buChar char="q"/>
            </a:pPr>
            <a:r>
              <a:rPr lang="uk-UA" altLang="ru-RU" sz="2000" dirty="0" smtClean="0"/>
              <a:t> </a:t>
            </a:r>
            <a:r>
              <a:rPr lang="uk-UA" altLang="ru-RU" sz="2000" dirty="0"/>
              <a:t>Константу можна визначити за допомогою директиви препроцесора</a:t>
            </a:r>
          </a:p>
          <a:p>
            <a:pPr marL="354013" indent="-354013">
              <a:buFont typeface="Wingdings" panose="05000000000000000000" pitchFamily="2" charset="2"/>
              <a:buChar char="q"/>
            </a:pPr>
            <a:endParaRPr lang="uk-UA" altLang="ru-RU" sz="2000" dirty="0"/>
          </a:p>
        </p:txBody>
      </p:sp>
      <p:sp>
        <p:nvSpPr>
          <p:cNvPr id="190468" name="Rectangle 2"/>
          <p:cNvSpPr txBox="1">
            <a:spLocks noChangeArrowheads="1"/>
          </p:cNvSpPr>
          <p:nvPr/>
        </p:nvSpPr>
        <p:spPr bwMode="auto">
          <a:xfrm>
            <a:off x="0" y="115888"/>
            <a:ext cx="121920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uk-UA" altLang="ru-RU" sz="3200" dirty="0">
                <a:solidFill>
                  <a:schemeClr val="bg1"/>
                </a:solidFill>
              </a:rPr>
              <a:t>Різновиди констант</a:t>
            </a:r>
            <a:endParaRPr lang="en-US" altLang="ru-RU" sz="3200" dirty="0">
              <a:solidFill>
                <a:schemeClr val="bg1"/>
              </a:solidFill>
            </a:endParaRPr>
          </a:p>
        </p:txBody>
      </p:sp>
      <p:sp>
        <p:nvSpPr>
          <p:cNvPr id="190471" name="Text Box 7"/>
          <p:cNvSpPr txBox="1">
            <a:spLocks noChangeArrowheads="1"/>
          </p:cNvSpPr>
          <p:nvPr/>
        </p:nvSpPr>
        <p:spPr bwMode="auto">
          <a:xfrm>
            <a:off x="31524" y="3068960"/>
            <a:ext cx="5460268" cy="248539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ru-RU" b="0" dirty="0" err="1">
                <a:solidFill>
                  <a:srgbClr val="0033CC"/>
                </a:solidFill>
                <a:latin typeface="+mn-lt"/>
              </a:rPr>
              <a:t>const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 err="1">
                <a:solidFill>
                  <a:srgbClr val="0033CC"/>
                </a:solidFill>
                <a:latin typeface="+mn-lt"/>
              </a:rPr>
              <a:t>int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 </a:t>
            </a:r>
            <a:r>
              <a:rPr lang="en-US" altLang="ru-RU" b="0" dirty="0">
                <a:latin typeface="+mn-lt"/>
              </a:rPr>
              <a:t>year = 2004; </a:t>
            </a:r>
            <a:r>
              <a:rPr lang="uk-UA" altLang="ru-RU" b="0" dirty="0">
                <a:latin typeface="+mn-lt"/>
              </a:rPr>
              <a:t>	</a:t>
            </a:r>
            <a:r>
              <a:rPr lang="en-US" altLang="ru-RU" b="0" dirty="0" smtClean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цілочислова константа </a:t>
            </a:r>
          </a:p>
          <a:p>
            <a:r>
              <a:rPr lang="en-US" altLang="ru-RU" b="0" dirty="0" err="1">
                <a:solidFill>
                  <a:srgbClr val="0033CC"/>
                </a:solidFill>
                <a:latin typeface="+mn-lt"/>
              </a:rPr>
              <a:t>const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double</a:t>
            </a:r>
            <a:r>
              <a:rPr lang="en-US" altLang="ru-RU" b="0" dirty="0">
                <a:latin typeface="+mn-lt"/>
              </a:rPr>
              <a:t> price  = 250.56; </a:t>
            </a:r>
            <a:r>
              <a:rPr lang="uk-UA" altLang="ru-RU" b="0" dirty="0">
                <a:latin typeface="+mn-lt"/>
              </a:rPr>
              <a:t>	</a:t>
            </a:r>
            <a:r>
              <a:rPr lang="en-US" altLang="ru-RU" b="0" dirty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дійсна константа      </a:t>
            </a:r>
          </a:p>
          <a:p>
            <a:r>
              <a:rPr lang="en-US" altLang="ru-RU" b="0" dirty="0" err="1">
                <a:solidFill>
                  <a:srgbClr val="0033CC"/>
                </a:solidFill>
                <a:latin typeface="+mn-lt"/>
              </a:rPr>
              <a:t>const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char</a:t>
            </a:r>
            <a:r>
              <a:rPr lang="en-US" altLang="ru-RU" b="0" dirty="0">
                <a:latin typeface="+mn-lt"/>
              </a:rPr>
              <a:t> answer  = </a:t>
            </a:r>
            <a:r>
              <a:rPr lang="en-US" altLang="ru-RU" b="0" dirty="0">
                <a:solidFill>
                  <a:srgbClr val="C00000"/>
                </a:solidFill>
                <a:latin typeface="+mn-lt"/>
              </a:rPr>
              <a:t>'y'</a:t>
            </a:r>
            <a:r>
              <a:rPr lang="en-US" altLang="ru-RU" b="0" dirty="0">
                <a:latin typeface="+mn-lt"/>
              </a:rPr>
              <a:t>; </a:t>
            </a:r>
            <a:r>
              <a:rPr lang="en-US" altLang="ru-RU" b="0" dirty="0" smtClean="0">
                <a:latin typeface="+mn-lt"/>
              </a:rPr>
              <a:t>        </a:t>
            </a:r>
            <a:r>
              <a:rPr lang="en-US" altLang="ru-RU" b="0" dirty="0" smtClean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символьна константа   </a:t>
            </a:r>
          </a:p>
          <a:p>
            <a:r>
              <a:rPr lang="en-US" altLang="ru-RU" b="0" dirty="0" err="1">
                <a:solidFill>
                  <a:srgbClr val="0033CC"/>
                </a:solidFill>
                <a:latin typeface="+mn-lt"/>
              </a:rPr>
              <a:t>const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char</a:t>
            </a:r>
            <a:r>
              <a:rPr lang="en-US" altLang="ru-RU" b="0" dirty="0">
                <a:latin typeface="+mn-lt"/>
              </a:rPr>
              <a:t> bell  = </a:t>
            </a:r>
            <a:r>
              <a:rPr lang="en-US" altLang="ru-RU" b="0" dirty="0">
                <a:solidFill>
                  <a:srgbClr val="C00000"/>
                </a:solidFill>
                <a:latin typeface="+mn-lt"/>
              </a:rPr>
              <a:t>'\a'</a:t>
            </a:r>
            <a:r>
              <a:rPr lang="en-US" altLang="ru-RU" b="0" dirty="0">
                <a:latin typeface="+mn-lt"/>
              </a:rPr>
              <a:t>; </a:t>
            </a:r>
            <a:r>
              <a:rPr lang="en-US" altLang="ru-RU" b="0" dirty="0" smtClean="0">
                <a:latin typeface="+mn-lt"/>
              </a:rPr>
              <a:t>             </a:t>
            </a:r>
            <a:r>
              <a:rPr lang="en-US" altLang="ru-RU" b="0" dirty="0" smtClean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символьна константа   </a:t>
            </a:r>
          </a:p>
          <a:p>
            <a:r>
              <a:rPr lang="en-US" altLang="ru-RU" b="0" dirty="0" err="1">
                <a:solidFill>
                  <a:srgbClr val="0033CC"/>
                </a:solidFill>
                <a:latin typeface="+mn-lt"/>
              </a:rPr>
              <a:t>const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 err="1">
                <a:solidFill>
                  <a:srgbClr val="0033CC"/>
                </a:solidFill>
                <a:latin typeface="+mn-lt"/>
              </a:rPr>
              <a:t>bool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 </a:t>
            </a:r>
            <a:r>
              <a:rPr lang="en-US" altLang="ru-RU" b="0" dirty="0">
                <a:latin typeface="+mn-lt"/>
              </a:rPr>
              <a:t>flag = false; </a:t>
            </a:r>
            <a:r>
              <a:rPr lang="en-US" altLang="ru-RU" b="0" dirty="0" smtClean="0">
                <a:latin typeface="+mn-lt"/>
              </a:rPr>
              <a:t>           </a:t>
            </a:r>
            <a:r>
              <a:rPr lang="en-US" altLang="ru-RU" b="0" dirty="0" smtClean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b="0" dirty="0" err="1">
                <a:solidFill>
                  <a:srgbClr val="006600"/>
                </a:solidFill>
                <a:latin typeface="+mn-lt"/>
              </a:rPr>
              <a:t>булева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 константа     </a:t>
            </a:r>
          </a:p>
          <a:p>
            <a:r>
              <a:rPr lang="en-US" altLang="ru-RU" b="0" dirty="0" err="1">
                <a:solidFill>
                  <a:srgbClr val="0033CC"/>
                </a:solidFill>
                <a:latin typeface="+mn-lt"/>
              </a:rPr>
              <a:t>const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char</a:t>
            </a:r>
            <a:r>
              <a:rPr lang="en-US" altLang="ru-RU" b="0" dirty="0">
                <a:latin typeface="+mn-lt"/>
              </a:rPr>
              <a:t>* </a:t>
            </a:r>
            <a:r>
              <a:rPr lang="en-US" altLang="ru-RU" b="0" dirty="0" err="1">
                <a:latin typeface="+mn-lt"/>
              </a:rPr>
              <a:t>str</a:t>
            </a:r>
            <a:r>
              <a:rPr lang="en-US" altLang="ru-RU" b="0" dirty="0">
                <a:latin typeface="+mn-lt"/>
              </a:rPr>
              <a:t> = </a:t>
            </a:r>
            <a:r>
              <a:rPr lang="en-US" altLang="ru-RU" b="0" dirty="0">
                <a:solidFill>
                  <a:srgbClr val="C00000"/>
                </a:solidFill>
                <a:latin typeface="+mn-lt"/>
              </a:rPr>
              <a:t>“pointer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>
                <a:solidFill>
                  <a:srgbClr val="C00000"/>
                </a:solidFill>
                <a:latin typeface="+mn-lt"/>
              </a:rPr>
              <a:t>to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>
                <a:solidFill>
                  <a:srgbClr val="C00000"/>
                </a:solidFill>
                <a:latin typeface="+mn-lt"/>
              </a:rPr>
              <a:t>string”</a:t>
            </a:r>
            <a:r>
              <a:rPr lang="en-US" altLang="ru-RU" b="0" dirty="0">
                <a:latin typeface="+mn-lt"/>
              </a:rPr>
              <a:t>; </a:t>
            </a:r>
            <a:r>
              <a:rPr lang="uk-UA" altLang="ru-RU" b="0" dirty="0">
                <a:latin typeface="+mn-lt"/>
              </a:rPr>
              <a:t> </a:t>
            </a:r>
            <a:r>
              <a:rPr lang="en-US" altLang="ru-RU" b="0" dirty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покажчик на </a:t>
            </a:r>
          </a:p>
          <a:p>
            <a:r>
              <a:rPr lang="en-US" altLang="ru-RU" b="0" dirty="0" smtClean="0">
                <a:solidFill>
                  <a:srgbClr val="006600"/>
                </a:solidFill>
                <a:latin typeface="+mn-lt"/>
              </a:rPr>
              <a:t>                                                 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константний рядок </a:t>
            </a:r>
          </a:p>
          <a:p>
            <a:r>
              <a:rPr lang="en-US" altLang="ru-RU" b="0" dirty="0" err="1">
                <a:solidFill>
                  <a:srgbClr val="0033CC"/>
                </a:solidFill>
                <a:latin typeface="+mn-lt"/>
              </a:rPr>
              <a:t>const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char</a:t>
            </a:r>
            <a:r>
              <a:rPr lang="en-US" altLang="ru-RU" b="0" dirty="0">
                <a:latin typeface="+mn-lt"/>
              </a:rPr>
              <a:t> title[] = </a:t>
            </a:r>
            <a:r>
              <a:rPr lang="en-US" altLang="ru-RU" b="0" dirty="0">
                <a:solidFill>
                  <a:srgbClr val="C00000"/>
                </a:solidFill>
                <a:latin typeface="+mn-lt"/>
              </a:rPr>
              <a:t>“C++ Programming Language”</a:t>
            </a:r>
            <a:r>
              <a:rPr lang="en-US" altLang="ru-RU" b="0" dirty="0">
                <a:latin typeface="+mn-lt"/>
              </a:rPr>
              <a:t>;</a:t>
            </a:r>
            <a:endParaRPr lang="uk-UA" altLang="ru-RU" b="0" dirty="0">
              <a:latin typeface="+mn-lt"/>
            </a:endParaRPr>
          </a:p>
        </p:txBody>
      </p:sp>
      <p:sp>
        <p:nvSpPr>
          <p:cNvPr id="190475" name="Rectangle 11"/>
          <p:cNvSpPr>
            <a:spLocks noChangeArrowheads="1"/>
          </p:cNvSpPr>
          <p:nvPr/>
        </p:nvSpPr>
        <p:spPr bwMode="auto">
          <a:xfrm>
            <a:off x="551384" y="2607295"/>
            <a:ext cx="3827843" cy="461665"/>
          </a:xfrm>
          <a:prstGeom prst="rect">
            <a:avLst/>
          </a:prstGeom>
          <a:solidFill>
            <a:srgbClr val="FFFFCC"/>
          </a:solidFill>
          <a:ln w="9525">
            <a:solidFill>
              <a:srgbClr val="0000CC"/>
            </a:solidFill>
            <a:miter lim="800000"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r>
              <a:rPr lang="uk-UA" altLang="ru-RU" sz="2400" dirty="0" smtClean="0">
                <a:solidFill>
                  <a:srgbClr val="0000CC"/>
                </a:solidFill>
                <a:latin typeface="+mn-lt"/>
              </a:rPr>
              <a:t>тип ідентифікатор</a:t>
            </a:r>
            <a:r>
              <a:rPr lang="uk-UA" altLang="ru-RU" sz="2400" dirty="0">
                <a:solidFill>
                  <a:srgbClr val="0000CC"/>
                </a:solidFill>
                <a:latin typeface="+mn-lt"/>
              </a:rPr>
              <a:t> = </a:t>
            </a:r>
            <a:r>
              <a:rPr lang="uk-UA" altLang="ru-RU" sz="2400" dirty="0" smtClean="0">
                <a:solidFill>
                  <a:srgbClr val="0000CC"/>
                </a:solidFill>
                <a:latin typeface="+mn-lt"/>
              </a:rPr>
              <a:t>вираз; </a:t>
            </a:r>
            <a:endParaRPr lang="uk-UA" altLang="ru-RU" sz="2400" dirty="0">
              <a:solidFill>
                <a:srgbClr val="0000CC"/>
              </a:solidFill>
              <a:latin typeface="+mn-lt"/>
            </a:endParaRPr>
          </a:p>
        </p:txBody>
      </p:sp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6096000" y="3036576"/>
            <a:ext cx="5832648" cy="25177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1143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ru-RU" b="0" dirty="0">
                <a:solidFill>
                  <a:srgbClr val="0033CC"/>
                </a:solidFill>
                <a:latin typeface="+mn-lt"/>
              </a:rPr>
              <a:t>#define</a:t>
            </a:r>
            <a:r>
              <a:rPr lang="en-US" altLang="ru-RU" b="0" dirty="0">
                <a:latin typeface="+mn-lt"/>
              </a:rPr>
              <a:t> digit 1000+200                </a:t>
            </a:r>
            <a:r>
              <a:rPr lang="en-US" altLang="ru-RU" b="0" dirty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цілочислова константа </a:t>
            </a:r>
          </a:p>
          <a:p>
            <a:r>
              <a:rPr lang="uk-UA" altLang="ru-RU" b="0" dirty="0">
                <a:solidFill>
                  <a:srgbClr val="0033CC"/>
                </a:solidFill>
                <a:latin typeface="+mn-lt"/>
              </a:rPr>
              <a:t>#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define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 err="1">
                <a:latin typeface="+mn-lt"/>
              </a:rPr>
              <a:t>RealConst</a:t>
            </a:r>
            <a:r>
              <a:rPr lang="en-US" altLang="ru-RU" b="0" dirty="0">
                <a:latin typeface="+mn-lt"/>
              </a:rPr>
              <a:t> = 3.14            </a:t>
            </a:r>
            <a:r>
              <a:rPr lang="en-US" altLang="ru-RU" b="0" dirty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дійсна константа      </a:t>
            </a:r>
          </a:p>
          <a:p>
            <a:r>
              <a:rPr lang="uk-UA" altLang="ru-RU" b="0" dirty="0">
                <a:solidFill>
                  <a:srgbClr val="0033CC"/>
                </a:solidFill>
                <a:latin typeface="+mn-lt"/>
              </a:rPr>
              <a:t>#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define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 err="1">
                <a:latin typeface="+mn-lt"/>
              </a:rPr>
              <a:t>SymbolConst</a:t>
            </a:r>
            <a:r>
              <a:rPr lang="en-US" altLang="ru-RU" b="0" dirty="0">
                <a:latin typeface="+mn-lt"/>
              </a:rPr>
              <a:t> = </a:t>
            </a:r>
            <a:r>
              <a:rPr lang="en-US" altLang="ru-RU" b="0" dirty="0">
                <a:solidFill>
                  <a:srgbClr val="C00000"/>
                </a:solidFill>
                <a:latin typeface="+mn-lt"/>
              </a:rPr>
              <a:t>'@'</a:t>
            </a:r>
            <a:r>
              <a:rPr lang="en-US" altLang="ru-RU" b="0" dirty="0">
                <a:latin typeface="+mn-lt"/>
              </a:rPr>
              <a:t>         </a:t>
            </a:r>
            <a:r>
              <a:rPr lang="en-US" altLang="ru-RU" b="0" dirty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символьна константа   </a:t>
            </a:r>
          </a:p>
          <a:p>
            <a:r>
              <a:rPr lang="uk-UA" altLang="ru-RU" b="0" dirty="0">
                <a:solidFill>
                  <a:srgbClr val="0033CC"/>
                </a:solidFill>
                <a:latin typeface="+mn-lt"/>
              </a:rPr>
              <a:t>#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define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 err="1">
                <a:latin typeface="+mn-lt"/>
              </a:rPr>
              <a:t>EscKey</a:t>
            </a:r>
            <a:r>
              <a:rPr lang="en-US" altLang="ru-RU" b="0" dirty="0">
                <a:latin typeface="+mn-lt"/>
              </a:rPr>
              <a:t> = 27                   </a:t>
            </a:r>
            <a:r>
              <a:rPr lang="en-US" altLang="ru-RU" b="0" dirty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цілочислова константа   </a:t>
            </a:r>
          </a:p>
          <a:p>
            <a:r>
              <a:rPr lang="uk-UA" altLang="ru-RU" b="0" dirty="0">
                <a:solidFill>
                  <a:srgbClr val="0033CC"/>
                </a:solidFill>
                <a:latin typeface="+mn-lt"/>
              </a:rPr>
              <a:t>#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define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 err="1">
                <a:latin typeface="+mn-lt"/>
              </a:rPr>
              <a:t>StringConst</a:t>
            </a:r>
            <a:r>
              <a:rPr lang="en-US" altLang="ru-RU" b="0" dirty="0">
                <a:latin typeface="+mn-lt"/>
              </a:rPr>
              <a:t> = </a:t>
            </a:r>
            <a:r>
              <a:rPr lang="en-US" altLang="ru-RU" b="0" dirty="0">
                <a:solidFill>
                  <a:srgbClr val="C00000"/>
                </a:solidFill>
                <a:latin typeface="+mn-lt"/>
              </a:rPr>
              <a:t>“section of constant”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рядкова</a:t>
            </a:r>
            <a:endParaRPr lang="en-US" altLang="ru-RU" b="0" dirty="0">
              <a:solidFill>
                <a:srgbClr val="006600"/>
              </a:solidFill>
              <a:latin typeface="+mn-lt"/>
            </a:endParaRPr>
          </a:p>
          <a:p>
            <a:r>
              <a:rPr lang="en-US" altLang="ru-RU" b="0" dirty="0">
                <a:solidFill>
                  <a:srgbClr val="006600"/>
                </a:solidFill>
                <a:latin typeface="+mn-lt"/>
              </a:rPr>
              <a:t>                                                                     //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 константа     </a:t>
            </a:r>
          </a:p>
          <a:p>
            <a:r>
              <a:rPr lang="uk-UA" altLang="ru-RU" b="0" dirty="0">
                <a:solidFill>
                  <a:srgbClr val="0033CC"/>
                </a:solidFill>
                <a:latin typeface="+mn-lt"/>
              </a:rPr>
              <a:t>#</a:t>
            </a:r>
            <a:r>
              <a:rPr lang="en-US" altLang="ru-RU" b="0" dirty="0">
                <a:solidFill>
                  <a:srgbClr val="0033CC"/>
                </a:solidFill>
                <a:latin typeface="+mn-lt"/>
              </a:rPr>
              <a:t>define</a:t>
            </a:r>
            <a:r>
              <a:rPr lang="en-US" altLang="ru-RU" b="0" dirty="0">
                <a:latin typeface="+mn-lt"/>
              </a:rPr>
              <a:t> </a:t>
            </a:r>
            <a:r>
              <a:rPr lang="en-US" altLang="ru-RU" b="0" dirty="0" err="1">
                <a:latin typeface="+mn-lt"/>
              </a:rPr>
              <a:t>BoolConst</a:t>
            </a:r>
            <a:r>
              <a:rPr lang="en-US" altLang="ru-RU" b="0" dirty="0">
                <a:latin typeface="+mn-lt"/>
              </a:rPr>
              <a:t> = false</a:t>
            </a:r>
            <a:r>
              <a:rPr lang="en-US" altLang="ru-RU" b="0" dirty="0">
                <a:solidFill>
                  <a:srgbClr val="006600"/>
                </a:solidFill>
                <a:latin typeface="+mn-lt"/>
              </a:rPr>
              <a:t>                   //</a:t>
            </a:r>
            <a:r>
              <a:rPr lang="uk-UA" altLang="ru-RU" b="0" dirty="0" err="1">
                <a:solidFill>
                  <a:srgbClr val="006600"/>
                </a:solidFill>
                <a:latin typeface="+mn-lt"/>
              </a:rPr>
              <a:t>булева</a:t>
            </a:r>
            <a:r>
              <a:rPr lang="uk-UA" altLang="ru-RU" b="0" dirty="0">
                <a:solidFill>
                  <a:srgbClr val="006600"/>
                </a:solidFill>
                <a:latin typeface="+mn-lt"/>
              </a:rPr>
              <a:t> константа</a:t>
            </a:r>
          </a:p>
        </p:txBody>
      </p:sp>
      <p:sp>
        <p:nvSpPr>
          <p:cNvPr id="10" name="Rectangle 11"/>
          <p:cNvSpPr>
            <a:spLocks noChangeArrowheads="1"/>
          </p:cNvSpPr>
          <p:nvPr/>
        </p:nvSpPr>
        <p:spPr bwMode="auto">
          <a:xfrm>
            <a:off x="6816080" y="2386861"/>
            <a:ext cx="4098110" cy="461665"/>
          </a:xfrm>
          <a:prstGeom prst="rect">
            <a:avLst/>
          </a:prstGeom>
          <a:solidFill>
            <a:srgbClr val="FFFFCC"/>
          </a:solidFill>
          <a:ln w="9525">
            <a:solidFill>
              <a:srgbClr val="0000CC"/>
            </a:solidFill>
            <a:miter lim="800000"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>
            <a:spAutoFit/>
          </a:bodyPr>
          <a:lstStyle/>
          <a:p>
            <a:r>
              <a:rPr lang="en-US" altLang="ru-RU" sz="2400" dirty="0" smtClean="0">
                <a:solidFill>
                  <a:srgbClr val="0000CC"/>
                </a:solidFill>
                <a:latin typeface="+mn-lt"/>
              </a:rPr>
              <a:t>#define</a:t>
            </a:r>
            <a:r>
              <a:rPr lang="uk-UA" altLang="ru-RU" sz="2400" dirty="0" smtClean="0">
                <a:solidFill>
                  <a:srgbClr val="0000CC"/>
                </a:solidFill>
                <a:latin typeface="+mn-lt"/>
              </a:rPr>
              <a:t> ідентифікатор</a:t>
            </a:r>
            <a:r>
              <a:rPr lang="uk-UA" altLang="ru-RU" sz="2400" dirty="0">
                <a:solidFill>
                  <a:srgbClr val="0000CC"/>
                </a:solidFill>
                <a:latin typeface="+mn-lt"/>
              </a:rPr>
              <a:t>  </a:t>
            </a:r>
            <a:r>
              <a:rPr lang="uk-UA" altLang="ru-RU" sz="2400" dirty="0" smtClean="0">
                <a:solidFill>
                  <a:srgbClr val="0000CC"/>
                </a:solidFill>
                <a:latin typeface="+mn-lt"/>
              </a:rPr>
              <a:t>вираз </a:t>
            </a:r>
            <a:endParaRPr lang="uk-UA" altLang="ru-RU" sz="2400" dirty="0">
              <a:solidFill>
                <a:srgbClr val="0000CC"/>
              </a:solidFill>
              <a:latin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656" y="857250"/>
            <a:ext cx="6934688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WordArt 4"/>
          <p:cNvSpPr>
            <a:spLocks noChangeArrowheads="1" noChangeShapeType="1" noTextEdit="1"/>
          </p:cNvSpPr>
          <p:nvPr/>
        </p:nvSpPr>
        <p:spPr bwMode="auto">
          <a:xfrm>
            <a:off x="3774285" y="1107281"/>
            <a:ext cx="5075635" cy="2430066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eaLnBrk="0" hangingPunct="0"/>
            <a:r>
              <a:rPr lang="uk-UA" sz="2700" b="0" kern="10" dirty="0">
                <a:gradFill rotWithShape="1">
                  <a:gsLst>
                    <a:gs pos="0">
                      <a:srgbClr val="000099"/>
                    </a:gs>
                    <a:gs pos="100000">
                      <a:srgbClr val="000047"/>
                    </a:gs>
                  </a:gsLst>
                  <a:lin ang="5400000" scaled="1"/>
                </a:gra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Times New Roman"/>
                <a:cs typeface="Times New Roman"/>
              </a:rPr>
              <a:t>Алгоритмізація </a:t>
            </a:r>
          </a:p>
          <a:p>
            <a:pPr algn="ctr" eaLnBrk="0" hangingPunct="0"/>
            <a:r>
              <a:rPr lang="uk-UA" sz="2700" b="0" kern="10" dirty="0">
                <a:gradFill rotWithShape="1">
                  <a:gsLst>
                    <a:gs pos="0">
                      <a:srgbClr val="000099"/>
                    </a:gs>
                    <a:gs pos="100000">
                      <a:srgbClr val="000047"/>
                    </a:gs>
                  </a:gsLst>
                  <a:lin ang="5400000" scaled="1"/>
                </a:gra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Times New Roman"/>
                <a:cs typeface="Times New Roman"/>
              </a:rPr>
              <a:t>та програмування</a:t>
            </a:r>
          </a:p>
        </p:txBody>
      </p:sp>
      <p:sp>
        <p:nvSpPr>
          <p:cNvPr id="4" name="WordArt 5"/>
          <p:cNvSpPr>
            <a:spLocks noChangeArrowheads="1" noChangeShapeType="1" noTextEdit="1"/>
          </p:cNvSpPr>
          <p:nvPr/>
        </p:nvSpPr>
        <p:spPr bwMode="auto">
          <a:xfrm>
            <a:off x="3125394" y="4455320"/>
            <a:ext cx="5836444" cy="80962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eaLnBrk="0" hangingPunct="0"/>
            <a:r>
              <a:rPr lang="ru-RU" sz="2700" b="0" kern="10" dirty="0">
                <a:solidFill>
                  <a:srgbClr val="000099"/>
                </a:solidFill>
                <a:latin typeface="Times New Roman"/>
                <a:cs typeface="Times New Roman"/>
              </a:rPr>
              <a:t>Лектор </a:t>
            </a:r>
            <a:r>
              <a:rPr lang="ru-RU" sz="2700" b="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Ковалюк</a:t>
            </a:r>
            <a:r>
              <a:rPr lang="ru-RU" sz="2700" b="0" kern="10" dirty="0">
                <a:solidFill>
                  <a:srgbClr val="000099"/>
                </a:solidFill>
                <a:latin typeface="Times New Roman"/>
                <a:cs typeface="Times New Roman"/>
              </a:rPr>
              <a:t> </a:t>
            </a:r>
            <a:r>
              <a:rPr lang="ru-RU" sz="2700" b="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Тетяна</a:t>
            </a:r>
            <a:r>
              <a:rPr lang="ru-RU" sz="2700" b="0" kern="10" dirty="0">
                <a:solidFill>
                  <a:srgbClr val="000099"/>
                </a:solidFill>
                <a:latin typeface="Times New Roman"/>
                <a:cs typeface="Times New Roman"/>
              </a:rPr>
              <a:t> </a:t>
            </a:r>
            <a:r>
              <a:rPr lang="ru-RU" sz="2700" b="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Володимирівна</a:t>
            </a:r>
            <a:endParaRPr lang="ru-RU" sz="2700" b="0" kern="10" dirty="0">
              <a:solidFill>
                <a:srgbClr val="000099"/>
              </a:solidFill>
              <a:latin typeface="Times New Roman"/>
              <a:cs typeface="Times New Roman"/>
            </a:endParaRPr>
          </a:p>
          <a:p>
            <a:pPr algn="ctr" eaLnBrk="0" hangingPunct="0"/>
            <a:r>
              <a:rPr lang="ru-RU" sz="2700" b="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tkovalyuk</a:t>
            </a:r>
            <a:r>
              <a:rPr lang="ru-RU" sz="2700" b="0" kern="10" dirty="0">
                <a:solidFill>
                  <a:srgbClr val="000099"/>
                </a:solidFill>
                <a:latin typeface="Times New Roman"/>
                <a:cs typeface="Times New Roman"/>
              </a:rPr>
              <a:t>@</a:t>
            </a:r>
            <a:r>
              <a:rPr lang="en-US" sz="2700" b="0" kern="10" dirty="0">
                <a:solidFill>
                  <a:srgbClr val="000099"/>
                </a:solidFill>
                <a:latin typeface="Times New Roman"/>
                <a:cs typeface="Times New Roman"/>
              </a:rPr>
              <a:t>ukr.net</a:t>
            </a:r>
            <a:endParaRPr lang="ru-RU" sz="2700" b="0" kern="10" dirty="0">
              <a:solidFill>
                <a:srgbClr val="000099"/>
              </a:solidFill>
              <a:latin typeface="Times New Roman"/>
              <a:cs typeface="Times New Roman"/>
            </a:endParaRPr>
          </a:p>
        </p:txBody>
      </p:sp>
      <p:pic>
        <p:nvPicPr>
          <p:cNvPr id="778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36" y="28194"/>
            <a:ext cx="12072664" cy="68298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WordArt 4"/>
          <p:cNvSpPr>
            <a:spLocks noChangeArrowheads="1" noChangeShapeType="1" noTextEdit="1"/>
          </p:cNvSpPr>
          <p:nvPr/>
        </p:nvSpPr>
        <p:spPr bwMode="auto">
          <a:xfrm>
            <a:off x="3974107" y="998733"/>
            <a:ext cx="4320481" cy="891536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eaLnBrk="0" hangingPunct="0"/>
            <a:r>
              <a:rPr lang="uk-UA" sz="2700" b="0" kern="10" dirty="0">
                <a:solidFill>
                  <a:prstClr val="white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Times New Roman"/>
                <a:cs typeface="Times New Roman"/>
              </a:rPr>
              <a:t>Лекція </a:t>
            </a:r>
            <a:r>
              <a:rPr lang="uk-UA" sz="2700" b="0" kern="10" dirty="0">
                <a:solidFill>
                  <a:prstClr val="white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Times New Roman"/>
                <a:cs typeface="Times New Roman"/>
              </a:rPr>
              <a:t>3</a:t>
            </a:r>
            <a:endParaRPr lang="uk-UA" sz="2700" b="0" kern="10" dirty="0">
              <a:solidFill>
                <a:prstClr val="white"/>
              </a:solidFill>
              <a:effectLst>
                <a:outerShdw dist="45791" dir="2021404" algn="ctr" rotWithShape="0">
                  <a:srgbClr val="B2B2B2">
                    <a:alpha val="79999"/>
                  </a:srgbClr>
                </a:outerShdw>
              </a:effectLst>
              <a:latin typeface="Times New Roman"/>
              <a:cs typeface="Times New Roman"/>
            </a:endParaRPr>
          </a:p>
        </p:txBody>
      </p:sp>
      <p:sp>
        <p:nvSpPr>
          <p:cNvPr id="8" name="WordArt 4"/>
          <p:cNvSpPr>
            <a:spLocks noChangeArrowheads="1" noChangeShapeType="1" noTextEdit="1"/>
          </p:cNvSpPr>
          <p:nvPr/>
        </p:nvSpPr>
        <p:spPr bwMode="auto">
          <a:xfrm>
            <a:off x="1814516" y="2211373"/>
            <a:ext cx="8458200" cy="1329606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uk-UA" sz="2800" kern="10" dirty="0">
                <a:solidFill>
                  <a:schemeClr val="bg1"/>
                </a:solidFill>
                <a:effectLst>
                  <a:outerShdw dist="45791" dir="2021404" algn="ctr" rotWithShape="0">
                    <a:srgbClr val="FFFF66">
                      <a:alpha val="8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Елементи мов </a:t>
            </a:r>
            <a:r>
              <a:rPr lang="ru-RU" sz="2800" kern="10" dirty="0">
                <a:solidFill>
                  <a:schemeClr val="bg1"/>
                </a:solidFill>
                <a:effectLst>
                  <a:outerShdw dist="45791" dir="2021404" algn="ctr" rotWithShape="0">
                    <a:srgbClr val="FFFF66">
                      <a:alpha val="8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C/C</a:t>
            </a:r>
            <a:r>
              <a:rPr lang="ru-RU" sz="2800" kern="10" dirty="0">
                <a:solidFill>
                  <a:schemeClr val="bg1"/>
                </a:solidFill>
                <a:effectLst>
                  <a:outerShdw dist="45791" dir="2021404" algn="ctr" rotWithShape="0">
                    <a:srgbClr val="FFFF66">
                      <a:alpha val="8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++</a:t>
            </a:r>
          </a:p>
        </p:txBody>
      </p:sp>
      <p:sp>
        <p:nvSpPr>
          <p:cNvPr id="9" name="WordArt 5"/>
          <p:cNvSpPr>
            <a:spLocks noChangeArrowheads="1" noChangeShapeType="1" noTextEdit="1"/>
          </p:cNvSpPr>
          <p:nvPr/>
        </p:nvSpPr>
        <p:spPr bwMode="auto">
          <a:xfrm>
            <a:off x="2139044" y="4073448"/>
            <a:ext cx="7913914" cy="1779920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eaLnBrk="0" hangingPunct="0"/>
            <a:r>
              <a:rPr lang="ru-RU" sz="2700" kern="10" dirty="0">
                <a:solidFill>
                  <a:srgbClr val="000099"/>
                </a:solidFill>
                <a:latin typeface="Times New Roman"/>
                <a:cs typeface="Times New Roman"/>
              </a:rPr>
              <a:t>Лектор </a:t>
            </a:r>
            <a:r>
              <a:rPr lang="uk-UA" sz="27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к.т.н</a:t>
            </a:r>
            <a:r>
              <a:rPr lang="uk-UA" sz="2700" kern="10" dirty="0">
                <a:solidFill>
                  <a:srgbClr val="000099"/>
                </a:solidFill>
                <a:latin typeface="Times New Roman"/>
                <a:cs typeface="Times New Roman"/>
              </a:rPr>
              <a:t>. доцент кафедри програмних систем і технологій  </a:t>
            </a:r>
          </a:p>
          <a:p>
            <a:pPr algn="ctr" eaLnBrk="0" hangingPunct="0"/>
            <a:r>
              <a:rPr lang="uk-UA" sz="2700" kern="10" dirty="0">
                <a:solidFill>
                  <a:srgbClr val="000099"/>
                </a:solidFill>
                <a:latin typeface="Times New Roman"/>
                <a:cs typeface="Times New Roman"/>
              </a:rPr>
              <a:t>КНУ ім. Тараса Шевченка</a:t>
            </a:r>
          </a:p>
          <a:p>
            <a:pPr algn="ctr" eaLnBrk="0" hangingPunct="0"/>
            <a:r>
              <a:rPr lang="ru-RU" sz="27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Ковалюк</a:t>
            </a:r>
            <a:r>
              <a:rPr lang="ru-RU" sz="2700" kern="10" dirty="0">
                <a:solidFill>
                  <a:srgbClr val="000099"/>
                </a:solidFill>
                <a:latin typeface="Times New Roman"/>
                <a:cs typeface="Times New Roman"/>
              </a:rPr>
              <a:t> </a:t>
            </a:r>
            <a:r>
              <a:rPr lang="ru-RU" sz="27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Тетяна</a:t>
            </a:r>
            <a:r>
              <a:rPr lang="ru-RU" sz="2700" kern="10" dirty="0">
                <a:solidFill>
                  <a:srgbClr val="000099"/>
                </a:solidFill>
                <a:latin typeface="Times New Roman"/>
                <a:cs typeface="Times New Roman"/>
              </a:rPr>
              <a:t> </a:t>
            </a:r>
            <a:r>
              <a:rPr lang="ru-RU" sz="27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Володимирівна</a:t>
            </a:r>
            <a:endParaRPr lang="ru-RU" sz="2700" kern="10" dirty="0">
              <a:solidFill>
                <a:srgbClr val="000099"/>
              </a:solidFill>
              <a:latin typeface="Times New Roman"/>
              <a:cs typeface="Times New Roman"/>
            </a:endParaRPr>
          </a:p>
          <a:p>
            <a:pPr algn="ctr" eaLnBrk="0" hangingPunct="0"/>
            <a:endParaRPr lang="ru-RU" sz="2700" kern="10" dirty="0">
              <a:solidFill>
                <a:srgbClr val="000099"/>
              </a:solidFill>
              <a:latin typeface="Times New Roman"/>
              <a:cs typeface="Times New Roman"/>
            </a:endParaRPr>
          </a:p>
          <a:p>
            <a:pPr algn="ctr" eaLnBrk="0" hangingPunct="0"/>
            <a:r>
              <a:rPr lang="ru-RU" sz="2700" kern="10" dirty="0" err="1">
                <a:solidFill>
                  <a:srgbClr val="000099"/>
                </a:solidFill>
                <a:latin typeface="Times New Roman"/>
                <a:cs typeface="Times New Roman"/>
              </a:rPr>
              <a:t>tkovalyuk</a:t>
            </a:r>
            <a:r>
              <a:rPr lang="ru-RU" sz="2700" kern="10" dirty="0">
                <a:solidFill>
                  <a:srgbClr val="000099"/>
                </a:solidFill>
                <a:latin typeface="Times New Roman"/>
                <a:cs typeface="Times New Roman"/>
              </a:rPr>
              <a:t>@</a:t>
            </a:r>
            <a:r>
              <a:rPr lang="en-US" sz="2700" kern="10" dirty="0">
                <a:solidFill>
                  <a:srgbClr val="000099"/>
                </a:solidFill>
                <a:latin typeface="Times New Roman"/>
                <a:cs typeface="Times New Roman"/>
              </a:rPr>
              <a:t>ukr.net</a:t>
            </a:r>
            <a:endParaRPr lang="ru-RU" sz="2700" kern="10" dirty="0">
              <a:solidFill>
                <a:srgbClr val="000099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7870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88913"/>
            <a:ext cx="12192000" cy="40005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Змінні</a:t>
            </a:r>
          </a:p>
        </p:txBody>
      </p:sp>
      <p:sp>
        <p:nvSpPr>
          <p:cNvPr id="191491" name="Текст 2"/>
          <p:cNvSpPr>
            <a:spLocks noGrp="1"/>
          </p:cNvSpPr>
          <p:nvPr>
            <p:ph type="body" sz="half" idx="4294967295"/>
          </p:nvPr>
        </p:nvSpPr>
        <p:spPr>
          <a:xfrm>
            <a:off x="59668" y="934418"/>
            <a:ext cx="12072664" cy="2160240"/>
          </a:xfrm>
          <a:prstGeom prst="rect">
            <a:avLst/>
          </a:prstGeom>
          <a:solidFill>
            <a:schemeClr val="bg1"/>
          </a:solidFill>
          <a:ln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uk-UA" altLang="ru-RU" sz="2000" i="1" dirty="0"/>
              <a:t>   Змінна </a:t>
            </a:r>
            <a:r>
              <a:rPr lang="uk-UA" altLang="ru-RU" sz="2000" i="1" dirty="0"/>
              <a:t>величина</a:t>
            </a:r>
            <a:r>
              <a:rPr lang="uk-UA" altLang="ru-RU" sz="2000" dirty="0"/>
              <a:t> — це узагальнення, абстракція якогось реального чи уявного об'єкта, що може перебувати в різних станах. </a:t>
            </a:r>
          </a:p>
          <a:p>
            <a:pPr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uk-UA" altLang="ru-RU" sz="2000" dirty="0"/>
              <a:t>   Змінні </a:t>
            </a:r>
            <a:r>
              <a:rPr lang="uk-UA" altLang="ru-RU" sz="2000" dirty="0"/>
              <a:t>набувають різних значень під час виконання програми.</a:t>
            </a:r>
            <a:endParaRPr lang="en-US" altLang="ru-RU" sz="2000" dirty="0"/>
          </a:p>
          <a:p>
            <a:pPr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uk-UA" altLang="ru-RU" sz="2000" dirty="0"/>
              <a:t>   Змінні </a:t>
            </a:r>
            <a:r>
              <a:rPr lang="uk-UA" altLang="ru-RU" sz="2000" dirty="0"/>
              <a:t>виконують функцію зберігання даних</a:t>
            </a:r>
            <a:r>
              <a:rPr lang="uk-UA" altLang="ru-RU" sz="2000" dirty="0" smtClean="0"/>
              <a:t>.</a:t>
            </a:r>
            <a:endParaRPr lang="en-US" altLang="ru-RU" sz="2000" dirty="0"/>
          </a:p>
          <a:p>
            <a:pPr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altLang="ru-RU" sz="2000" dirty="0" smtClean="0"/>
              <a:t>    </a:t>
            </a:r>
            <a:r>
              <a:rPr lang="uk-UA" altLang="ru-RU" sz="2000" dirty="0" smtClean="0"/>
              <a:t>Змінні зберігають свої значення в комірках оперативної </a:t>
            </a:r>
            <a:r>
              <a:rPr lang="uk-UA" altLang="ru-RU" sz="2000" dirty="0" err="1" smtClean="0"/>
              <a:t>пам</a:t>
            </a:r>
            <a:r>
              <a:rPr lang="en-US" altLang="ru-RU" sz="2000" dirty="0" smtClean="0"/>
              <a:t>’</a:t>
            </a:r>
            <a:r>
              <a:rPr lang="uk-UA" altLang="ru-RU" sz="2000" dirty="0" smtClean="0"/>
              <a:t>яті (</a:t>
            </a:r>
            <a:r>
              <a:rPr lang="en-US" altLang="ru-RU" sz="2000" dirty="0" smtClean="0"/>
              <a:t>RAM</a:t>
            </a:r>
            <a:r>
              <a:rPr lang="uk-UA" altLang="ru-RU" sz="2000" dirty="0" smtClean="0"/>
              <a:t>)</a:t>
            </a:r>
            <a:endParaRPr lang="uk-UA" altLang="ru-RU" sz="2000" dirty="0"/>
          </a:p>
        </p:txBody>
      </p:sp>
      <p:grpSp>
        <p:nvGrpSpPr>
          <p:cNvPr id="5" name="Group 9"/>
          <p:cNvGrpSpPr>
            <a:grpSpLocks/>
          </p:cNvGrpSpPr>
          <p:nvPr/>
        </p:nvGrpSpPr>
        <p:grpSpPr bwMode="auto">
          <a:xfrm>
            <a:off x="623392" y="3976300"/>
            <a:ext cx="3744516" cy="1295400"/>
            <a:chOff x="1156" y="1389"/>
            <a:chExt cx="3266" cy="816"/>
          </a:xfrm>
        </p:grpSpPr>
        <p:pic>
          <p:nvPicPr>
            <p:cNvPr id="6" name="Скругленный прямоугольник 3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6" y="1389"/>
              <a:ext cx="3266" cy="816"/>
            </a:xfrm>
            <a:prstGeom prst="rect">
              <a:avLst/>
            </a:prstGeom>
            <a:noFill/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 Box 7"/>
            <p:cNvSpPr txBox="1">
              <a:spLocks noChangeArrowheads="1"/>
            </p:cNvSpPr>
            <p:nvPr/>
          </p:nvSpPr>
          <p:spPr bwMode="auto">
            <a:xfrm>
              <a:off x="1292" y="1480"/>
              <a:ext cx="3043" cy="543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 marL="342900" indent="-3429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200000"/>
              </a:pPr>
              <a:r>
                <a:rPr lang="uk-UA" altLang="ru-RU" sz="2400" dirty="0">
                  <a:solidFill>
                    <a:srgbClr val="000000"/>
                  </a:solidFill>
                  <a:latin typeface="+mn-lt"/>
                </a:rPr>
                <a:t>      </a:t>
              </a:r>
              <a:r>
                <a:rPr lang="uk-UA" altLang="ru-RU" sz="2400" dirty="0" smtClean="0">
                  <a:solidFill>
                    <a:srgbClr val="000000"/>
                  </a:solidFill>
                  <a:latin typeface="+mn-lt"/>
                </a:rPr>
                <a:t>тип ідентифікатор;</a:t>
              </a:r>
              <a:endParaRPr lang="uk-UA" altLang="ru-RU" sz="2400" dirty="0">
                <a:solidFill>
                  <a:srgbClr val="000000"/>
                </a:solidFill>
                <a:latin typeface="+mn-lt"/>
              </a:endParaRPr>
            </a:p>
          </p:txBody>
        </p:sp>
      </p:grp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627248" y="3209280"/>
            <a:ext cx="431759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uk-UA" altLang="ru-RU" sz="2400" dirty="0">
                <a:latin typeface="+mn-lt"/>
              </a:rPr>
              <a:t>Синтаксис оголошення змінної</a:t>
            </a:r>
            <a:endParaRPr lang="ru-RU" altLang="ru-RU" sz="2400" dirty="0">
              <a:latin typeface="+mn-l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936" y="3209280"/>
            <a:ext cx="6105525" cy="229552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0" name="Text Box 10"/>
          <p:cNvSpPr txBox="1">
            <a:spLocks noChangeArrowheads="1"/>
          </p:cNvSpPr>
          <p:nvPr/>
        </p:nvSpPr>
        <p:spPr bwMode="auto">
          <a:xfrm>
            <a:off x="3143672" y="1347644"/>
            <a:ext cx="8307697" cy="428789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ru-RU" sz="2200" b="0" dirty="0" err="1">
                <a:solidFill>
                  <a:srgbClr val="0033CC"/>
                </a:solidFill>
                <a:latin typeface="+mn-lt"/>
              </a:rPr>
              <a:t>typedef</a:t>
            </a:r>
            <a:r>
              <a:rPr lang="en-US" altLang="ru-RU" sz="2200" b="0" dirty="0">
                <a:solidFill>
                  <a:srgbClr val="0033CC"/>
                </a:solidFill>
                <a:latin typeface="+mn-lt"/>
              </a:rPr>
              <a:t> char</a:t>
            </a:r>
            <a:r>
              <a:rPr lang="uk-UA" altLang="ru-RU" sz="2200" b="0" dirty="0">
                <a:latin typeface="+mn-lt"/>
              </a:rPr>
              <a:t>* </a:t>
            </a:r>
            <a:r>
              <a:rPr lang="en-US" altLang="ru-RU" sz="2200" b="0" dirty="0">
                <a:latin typeface="+mn-lt"/>
              </a:rPr>
              <a:t>pointer</a:t>
            </a:r>
            <a:r>
              <a:rPr lang="uk-UA" altLang="ru-RU" sz="2200" b="0" dirty="0">
                <a:latin typeface="+mn-lt"/>
              </a:rPr>
              <a:t>;	</a:t>
            </a:r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//перейменування типу</a:t>
            </a:r>
          </a:p>
          <a:p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                                   </a:t>
            </a:r>
            <a:r>
              <a:rPr lang="en-US" altLang="ru-RU" sz="2200" b="0" dirty="0" smtClean="0">
                <a:solidFill>
                  <a:srgbClr val="006600"/>
                </a:solidFill>
                <a:latin typeface="+mn-lt"/>
              </a:rPr>
              <a:t>    </a:t>
            </a:r>
            <a:r>
              <a:rPr lang="uk-UA" altLang="ru-RU" sz="2200" b="0" dirty="0" smtClean="0">
                <a:solidFill>
                  <a:srgbClr val="006600"/>
                </a:solidFill>
                <a:latin typeface="+mn-lt"/>
              </a:rPr>
              <a:t> </a:t>
            </a:r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//означення перелічуваних типів </a:t>
            </a:r>
          </a:p>
          <a:p>
            <a:r>
              <a:rPr lang="en-US" altLang="ru-RU" sz="2200" b="0" dirty="0" err="1">
                <a:solidFill>
                  <a:srgbClr val="0033CC"/>
                </a:solidFill>
                <a:latin typeface="+mn-lt"/>
              </a:rPr>
              <a:t>enum</a:t>
            </a:r>
            <a:r>
              <a:rPr lang="en-US" altLang="ru-RU" sz="2200" b="0" dirty="0">
                <a:solidFill>
                  <a:srgbClr val="0033CC"/>
                </a:solidFill>
                <a:latin typeface="+mn-lt"/>
              </a:rPr>
              <a:t> </a:t>
            </a:r>
            <a:r>
              <a:rPr lang="en-US" altLang="ru-RU" sz="2200" b="0" dirty="0" err="1">
                <a:latin typeface="+mn-lt"/>
              </a:rPr>
              <a:t>WorkWeek</a:t>
            </a:r>
            <a:r>
              <a:rPr lang="en-US" altLang="ru-RU" sz="2200" b="0" dirty="0">
                <a:latin typeface="+mn-lt"/>
              </a:rPr>
              <a:t> {Mon, Tue, Wed, Thu, Fri, Sat, Sun}; </a:t>
            </a:r>
            <a:endParaRPr lang="uk-UA" altLang="ru-RU" sz="2200" b="0" dirty="0">
              <a:latin typeface="+mn-lt"/>
            </a:endParaRPr>
          </a:p>
          <a:p>
            <a:r>
              <a:rPr lang="en-US" altLang="ru-RU" sz="2200" b="0" dirty="0" err="1">
                <a:solidFill>
                  <a:srgbClr val="0033CC"/>
                </a:solidFill>
                <a:latin typeface="+mn-lt"/>
              </a:rPr>
              <a:t>enum</a:t>
            </a:r>
            <a:r>
              <a:rPr lang="en-US" altLang="ru-RU" sz="2200" b="0" dirty="0">
                <a:solidFill>
                  <a:srgbClr val="0033CC"/>
                </a:solidFill>
                <a:latin typeface="+mn-lt"/>
              </a:rPr>
              <a:t> </a:t>
            </a:r>
            <a:r>
              <a:rPr lang="en-US" altLang="ru-RU" sz="2200" b="0" dirty="0" err="1">
                <a:latin typeface="+mn-lt"/>
              </a:rPr>
              <a:t>WinterMonth</a:t>
            </a:r>
            <a:r>
              <a:rPr lang="en-US" altLang="ru-RU" sz="2200" b="0" dirty="0">
                <a:latin typeface="+mn-lt"/>
              </a:rPr>
              <a:t> {</a:t>
            </a:r>
            <a:r>
              <a:rPr lang="en-US" altLang="ru-RU" sz="2200" b="0" dirty="0" err="1">
                <a:latin typeface="+mn-lt"/>
              </a:rPr>
              <a:t>December,January,February</a:t>
            </a:r>
            <a:r>
              <a:rPr lang="en-US" altLang="ru-RU" sz="2200" b="0" dirty="0">
                <a:latin typeface="+mn-lt"/>
              </a:rPr>
              <a:t>};</a:t>
            </a:r>
            <a:endParaRPr lang="uk-UA" altLang="ru-RU" sz="2200" b="0" dirty="0">
              <a:latin typeface="+mn-lt"/>
            </a:endParaRPr>
          </a:p>
          <a:p>
            <a:r>
              <a:rPr lang="en-US" altLang="ru-RU" sz="2200" b="0" dirty="0">
                <a:latin typeface="+mn-lt"/>
              </a:rPr>
              <a:t/>
            </a:r>
            <a:br>
              <a:rPr lang="en-US" altLang="ru-RU" sz="2200" b="0" dirty="0">
                <a:latin typeface="+mn-lt"/>
              </a:rPr>
            </a:br>
            <a:r>
              <a:rPr lang="en-US" altLang="ru-RU" sz="2200" b="0" dirty="0" smtClean="0">
                <a:solidFill>
                  <a:srgbClr val="0000CC"/>
                </a:solidFill>
                <a:latin typeface="+mn-lt"/>
              </a:rPr>
              <a:t>char</a:t>
            </a:r>
            <a:r>
              <a:rPr lang="en-US" altLang="ru-RU" sz="2200" b="0" dirty="0" smtClean="0">
                <a:latin typeface="+mn-lt"/>
              </a:rPr>
              <a:t>* </a:t>
            </a:r>
            <a:r>
              <a:rPr lang="en-US" altLang="ru-RU" sz="2200" b="0" dirty="0">
                <a:latin typeface="+mn-lt"/>
              </a:rPr>
              <a:t>string;	</a:t>
            </a:r>
            <a:r>
              <a:rPr lang="en-US" altLang="ru-RU" sz="2200" b="0" dirty="0" smtClean="0">
                <a:latin typeface="+mn-lt"/>
              </a:rPr>
              <a:t>	</a:t>
            </a:r>
            <a:r>
              <a:rPr lang="uk-UA" altLang="ru-RU" sz="2200" b="0" dirty="0" smtClean="0">
                <a:latin typeface="+mn-lt"/>
              </a:rPr>
              <a:t>/</a:t>
            </a:r>
            <a:r>
              <a:rPr lang="uk-UA" altLang="ru-RU" sz="2200" b="0" dirty="0" smtClean="0">
                <a:solidFill>
                  <a:srgbClr val="006600"/>
                </a:solidFill>
                <a:latin typeface="+mn-lt"/>
              </a:rPr>
              <a:t>/</a:t>
            </a:r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змінна типу покажчика</a:t>
            </a:r>
          </a:p>
          <a:p>
            <a:r>
              <a:rPr lang="en-US" altLang="ru-RU" sz="2200" b="0" dirty="0">
                <a:solidFill>
                  <a:srgbClr val="0033CC"/>
                </a:solidFill>
                <a:latin typeface="+mn-lt"/>
              </a:rPr>
              <a:t>float</a:t>
            </a:r>
            <a:r>
              <a:rPr lang="en-US" altLang="ru-RU" sz="2200" b="0" dirty="0">
                <a:latin typeface="+mn-lt"/>
              </a:rPr>
              <a:t> a</a:t>
            </a:r>
            <a:r>
              <a:rPr lang="en-US" altLang="ru-RU" sz="2200" b="0" dirty="0" smtClean="0">
                <a:latin typeface="+mn-lt"/>
              </a:rPr>
              <a:t>, </a:t>
            </a:r>
            <a:r>
              <a:rPr lang="en-US" altLang="ru-RU" sz="2200" b="0" dirty="0" err="1" smtClean="0">
                <a:latin typeface="+mn-lt"/>
              </a:rPr>
              <a:t>b,c</a:t>
            </a:r>
            <a:r>
              <a:rPr lang="en-US" altLang="ru-RU" sz="2200" b="0" dirty="0">
                <a:latin typeface="+mn-lt"/>
              </a:rPr>
              <a:t>;		</a:t>
            </a:r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//дійсні змінні</a:t>
            </a:r>
          </a:p>
          <a:p>
            <a:r>
              <a:rPr lang="en-US" altLang="ru-RU" sz="2200" b="0" dirty="0" err="1">
                <a:solidFill>
                  <a:srgbClr val="0033CC"/>
                </a:solidFill>
                <a:latin typeface="+mn-lt"/>
              </a:rPr>
              <a:t>int</a:t>
            </a:r>
            <a:r>
              <a:rPr lang="en-US" altLang="ru-RU" sz="2200" b="0" dirty="0">
                <a:solidFill>
                  <a:srgbClr val="0033CC"/>
                </a:solidFill>
                <a:latin typeface="+mn-lt"/>
              </a:rPr>
              <a:t> </a:t>
            </a:r>
            <a:r>
              <a:rPr lang="en-US" altLang="ru-RU" sz="2200" b="0" dirty="0" err="1">
                <a:latin typeface="+mn-lt"/>
              </a:rPr>
              <a:t>i</a:t>
            </a:r>
            <a:r>
              <a:rPr lang="en-US" altLang="ru-RU" sz="2200" b="0" dirty="0" smtClean="0">
                <a:latin typeface="+mn-lt"/>
              </a:rPr>
              <a:t>, j</a:t>
            </a:r>
            <a:r>
              <a:rPr lang="en-US" altLang="ru-RU" sz="2200" b="0" dirty="0">
                <a:latin typeface="+mn-lt"/>
              </a:rPr>
              <a:t>;	</a:t>
            </a:r>
            <a:r>
              <a:rPr lang="uk-UA" altLang="ru-RU" sz="2200" b="0" dirty="0">
                <a:latin typeface="+mn-lt"/>
              </a:rPr>
              <a:t>	</a:t>
            </a:r>
            <a:r>
              <a:rPr lang="en-US" altLang="ru-RU" sz="2200" b="0" dirty="0">
                <a:latin typeface="+mn-lt"/>
              </a:rPr>
              <a:t>	</a:t>
            </a:r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//цілочислові змінні</a:t>
            </a:r>
          </a:p>
          <a:p>
            <a:r>
              <a:rPr lang="en-US" altLang="ru-RU" sz="2200" b="0" dirty="0" err="1">
                <a:solidFill>
                  <a:srgbClr val="0033CC"/>
                </a:solidFill>
                <a:latin typeface="+mn-lt"/>
              </a:rPr>
              <a:t>bool</a:t>
            </a:r>
            <a:r>
              <a:rPr lang="en-US" altLang="ru-RU" sz="2200" b="0" dirty="0">
                <a:solidFill>
                  <a:srgbClr val="0033CC"/>
                </a:solidFill>
                <a:latin typeface="+mn-lt"/>
              </a:rPr>
              <a:t> </a:t>
            </a:r>
            <a:r>
              <a:rPr lang="en-US" altLang="ru-RU" sz="2200" b="0" dirty="0">
                <a:latin typeface="+mn-lt"/>
              </a:rPr>
              <a:t>tag;	</a:t>
            </a:r>
            <a:r>
              <a:rPr lang="uk-UA" altLang="ru-RU" sz="2200" b="0" dirty="0">
                <a:latin typeface="+mn-lt"/>
              </a:rPr>
              <a:t>	</a:t>
            </a:r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sz="2200" b="0" dirty="0" err="1">
                <a:solidFill>
                  <a:srgbClr val="006600"/>
                </a:solidFill>
                <a:latin typeface="+mn-lt"/>
              </a:rPr>
              <a:t>булева</a:t>
            </a:r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 змінна</a:t>
            </a:r>
          </a:p>
          <a:p>
            <a:r>
              <a:rPr lang="en-US" altLang="ru-RU" sz="2200" b="0" dirty="0">
                <a:solidFill>
                  <a:srgbClr val="0033CC"/>
                </a:solidFill>
                <a:latin typeface="+mn-lt"/>
              </a:rPr>
              <a:t>char</a:t>
            </a:r>
            <a:r>
              <a:rPr lang="en-US" altLang="ru-RU" sz="2200" b="0" dirty="0">
                <a:latin typeface="+mn-lt"/>
              </a:rPr>
              <a:t> key;		</a:t>
            </a:r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//символьна змінна</a:t>
            </a:r>
          </a:p>
          <a:p>
            <a:r>
              <a:rPr lang="en-US" altLang="ru-RU" sz="2200" b="0" dirty="0" err="1">
                <a:latin typeface="+mn-lt"/>
              </a:rPr>
              <a:t>WorkWeek</a:t>
            </a:r>
            <a:r>
              <a:rPr lang="en-US" altLang="ru-RU" sz="2200" b="0" dirty="0">
                <a:latin typeface="+mn-lt"/>
              </a:rPr>
              <a:t> day;	</a:t>
            </a:r>
            <a:r>
              <a:rPr lang="en-US" altLang="ru-RU" sz="2200" b="0" dirty="0" smtClean="0">
                <a:latin typeface="+mn-lt"/>
              </a:rPr>
              <a:t>              </a:t>
            </a:r>
            <a:r>
              <a:rPr lang="uk-UA" altLang="ru-RU" sz="2200" b="0" dirty="0" smtClean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змінна перелічуваного типу</a:t>
            </a:r>
          </a:p>
          <a:p>
            <a:r>
              <a:rPr lang="en-US" altLang="ru-RU" sz="2200" b="0" dirty="0" err="1">
                <a:latin typeface="+mn-lt"/>
              </a:rPr>
              <a:t>WinterMonth</a:t>
            </a:r>
            <a:r>
              <a:rPr lang="en-US" altLang="ru-RU" sz="2200" b="0" dirty="0">
                <a:latin typeface="+mn-lt"/>
              </a:rPr>
              <a:t> cold;	</a:t>
            </a:r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//змінна перелічуваного типу</a:t>
            </a:r>
          </a:p>
        </p:txBody>
      </p:sp>
      <p:sp>
        <p:nvSpPr>
          <p:cNvPr id="20480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4667250" y="0"/>
            <a:ext cx="7524750" cy="576263"/>
          </a:xfrm>
          <a:prstGeom prst="rect">
            <a:avLst/>
          </a:prstGeom>
          <a:effectLst/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Приклад використання змінних</a:t>
            </a:r>
          </a:p>
        </p:txBody>
      </p:sp>
      <p:pic>
        <p:nvPicPr>
          <p:cNvPr id="6" name="Рисунок 5">
            <a:hlinkClick r:id="rId2" action="ppaction://hlinkfile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953150"/>
            <a:ext cx="1979613" cy="788988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23813"/>
            <a:ext cx="12192000" cy="576262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Область видимості змінних</a:t>
            </a:r>
          </a:p>
        </p:txBody>
      </p:sp>
      <p:sp>
        <p:nvSpPr>
          <p:cNvPr id="206855" name="Rectangle 7"/>
          <p:cNvSpPr>
            <a:spLocks noChangeArrowheads="1"/>
          </p:cNvSpPr>
          <p:nvPr/>
        </p:nvSpPr>
        <p:spPr bwMode="auto">
          <a:xfrm>
            <a:off x="1746328" y="1196753"/>
            <a:ext cx="8856984" cy="3554819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>
            <a:lvl1pPr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uk-UA" altLang="ru-RU" sz="2500" b="0" dirty="0">
                <a:latin typeface="+mn-lt"/>
              </a:rPr>
              <a:t>Змінні можна оголосити в різних частинах програми:</a:t>
            </a:r>
            <a:endParaRPr lang="ru-RU" altLang="ru-RU" sz="2500" b="0" dirty="0">
              <a:latin typeface="+mn-lt"/>
            </a:endParaRPr>
          </a:p>
          <a:p>
            <a:r>
              <a:rPr lang="uk-UA" altLang="ru-RU" sz="2500" b="0" dirty="0">
                <a:latin typeface="+mn-lt"/>
              </a:rPr>
              <a:t>у функціях;</a:t>
            </a:r>
            <a:endParaRPr lang="ru-RU" altLang="ru-RU" sz="2500" b="0" dirty="0">
              <a:latin typeface="+mn-lt"/>
            </a:endParaRPr>
          </a:p>
          <a:p>
            <a:pPr lvl="1">
              <a:buClr>
                <a:srgbClr val="0000CC"/>
              </a:buClr>
              <a:buFont typeface="Wingdings" panose="05000000000000000000" pitchFamily="2" charset="2"/>
              <a:buChar char="Ø"/>
            </a:pPr>
            <a:r>
              <a:rPr lang="uk-UA" altLang="ru-RU" sz="2500" b="0" dirty="0">
                <a:latin typeface="+mn-lt"/>
              </a:rPr>
              <a:t>в окремих блоках функції;</a:t>
            </a:r>
            <a:endParaRPr lang="ru-RU" altLang="ru-RU" sz="2500" b="0" dirty="0">
              <a:latin typeface="+mn-lt"/>
            </a:endParaRPr>
          </a:p>
          <a:p>
            <a:pPr lvl="1">
              <a:buClr>
                <a:srgbClr val="0000CC"/>
              </a:buClr>
              <a:buFont typeface="Wingdings" panose="05000000000000000000" pitchFamily="2" charset="2"/>
              <a:buChar char="Ø"/>
            </a:pPr>
            <a:r>
              <a:rPr lang="uk-UA" altLang="ru-RU" sz="2500" b="0" dirty="0">
                <a:latin typeface="+mn-lt"/>
              </a:rPr>
              <a:t>в області глобальних оголошень поза межами функцій;</a:t>
            </a:r>
            <a:endParaRPr lang="ru-RU" altLang="ru-RU" sz="2500" b="0" dirty="0">
              <a:latin typeface="+mn-lt"/>
            </a:endParaRPr>
          </a:p>
          <a:p>
            <a:pPr lvl="1">
              <a:buClr>
                <a:srgbClr val="0000CC"/>
              </a:buClr>
              <a:buFont typeface="Wingdings" panose="05000000000000000000" pitchFamily="2" charset="2"/>
              <a:buChar char="Ø"/>
            </a:pPr>
            <a:r>
              <a:rPr lang="uk-UA" altLang="ru-RU" sz="2500" b="0" dirty="0">
                <a:latin typeface="+mn-lt"/>
              </a:rPr>
              <a:t>в заголовному файлі, який потрібно підключити до програми за допомогою директиви препроцесора </a:t>
            </a:r>
            <a:r>
              <a:rPr lang="uk-UA" altLang="ru-RU" sz="2500" b="0" dirty="0">
                <a:solidFill>
                  <a:srgbClr val="000099"/>
                </a:solidFill>
                <a:latin typeface="+mn-lt"/>
              </a:rPr>
              <a:t>#</a:t>
            </a:r>
            <a:r>
              <a:rPr lang="uk-UA" altLang="ru-RU" sz="2500" b="0" dirty="0" err="1">
                <a:solidFill>
                  <a:srgbClr val="000099"/>
                </a:solidFill>
                <a:latin typeface="+mn-lt"/>
              </a:rPr>
              <a:t>include</a:t>
            </a:r>
            <a:r>
              <a:rPr lang="uk-UA" altLang="ru-RU" sz="2500" b="0" dirty="0">
                <a:solidFill>
                  <a:srgbClr val="000099"/>
                </a:solidFill>
                <a:latin typeface="+mn-lt"/>
              </a:rPr>
              <a:t>.</a:t>
            </a:r>
          </a:p>
          <a:p>
            <a:pPr lvl="1">
              <a:buClr>
                <a:srgbClr val="0000CC"/>
              </a:buClr>
              <a:buFont typeface="Wingdings" panose="05000000000000000000" pitchFamily="2" charset="2"/>
              <a:buChar char="Ø"/>
            </a:pPr>
            <a:endParaRPr lang="uk-UA" altLang="ru-RU" sz="2500" b="0" dirty="0">
              <a:solidFill>
                <a:srgbClr val="000099"/>
              </a:solidFill>
              <a:latin typeface="+mn-lt"/>
            </a:endParaRPr>
          </a:p>
          <a:p>
            <a:pPr algn="ctr"/>
            <a:r>
              <a:rPr lang="uk-UA" altLang="ru-RU" sz="2500" b="0" dirty="0">
                <a:latin typeface="+mn-lt"/>
              </a:rPr>
              <a:t>Залежно від того, де оголошена змінна, їй надається </a:t>
            </a:r>
            <a:r>
              <a:rPr lang="uk-UA" altLang="ru-RU" sz="2500" i="1" dirty="0">
                <a:solidFill>
                  <a:srgbClr val="0000CC"/>
                </a:solidFill>
                <a:latin typeface="+mn-lt"/>
              </a:rPr>
              <a:t>область видимості</a:t>
            </a:r>
            <a:r>
              <a:rPr lang="uk-UA" altLang="ru-RU" sz="2500" dirty="0">
                <a:solidFill>
                  <a:srgbClr val="0000CC"/>
                </a:solidFill>
                <a:latin typeface="+mn-lt"/>
              </a:rPr>
              <a:t>,</a:t>
            </a:r>
            <a:r>
              <a:rPr lang="uk-UA" altLang="ru-RU" sz="2500" b="0" dirty="0">
                <a:latin typeface="+mn-lt"/>
              </a:rPr>
              <a:t> </a:t>
            </a:r>
            <a:r>
              <a:rPr lang="uk-UA" altLang="ru-RU" sz="2500" dirty="0">
                <a:latin typeface="+mn-lt"/>
              </a:rPr>
              <a:t>тобто область, де її можна використовувати.</a:t>
            </a:r>
            <a:r>
              <a:rPr lang="ru-RU" altLang="ru-RU" sz="2500" dirty="0">
                <a:latin typeface="+mn-lt"/>
              </a:rPr>
              <a:t> 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6" name="Rectangle 4"/>
          <p:cNvSpPr>
            <a:spLocks noChangeArrowheads="1"/>
          </p:cNvSpPr>
          <p:nvPr/>
        </p:nvSpPr>
        <p:spPr bwMode="auto">
          <a:xfrm>
            <a:off x="507148" y="1002280"/>
            <a:ext cx="11233248" cy="156966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r>
              <a:rPr lang="uk-UA" altLang="ru-RU" sz="2400" i="1" dirty="0">
                <a:latin typeface="+mn-lt"/>
              </a:rPr>
              <a:t>Вираз</a:t>
            </a:r>
            <a:r>
              <a:rPr lang="uk-UA" altLang="ru-RU" sz="2400" b="0" dirty="0">
                <a:latin typeface="+mn-lt"/>
              </a:rPr>
              <a:t> є послідовністю операцій, </a:t>
            </a:r>
            <a:r>
              <a:rPr lang="uk-UA" altLang="ru-RU" sz="2400" i="1" dirty="0">
                <a:latin typeface="+mn-lt"/>
              </a:rPr>
              <a:t>операндами</a:t>
            </a:r>
            <a:r>
              <a:rPr lang="uk-UA" altLang="ru-RU" sz="2400" b="0" dirty="0">
                <a:latin typeface="+mn-lt"/>
              </a:rPr>
              <a:t> яких можуть бути </a:t>
            </a:r>
            <a:r>
              <a:rPr lang="uk-UA" altLang="ru-RU" sz="2400" b="0" dirty="0">
                <a:solidFill>
                  <a:srgbClr val="0000CC"/>
                </a:solidFill>
                <a:latin typeface="+mn-lt"/>
              </a:rPr>
              <a:t>змінні, константи, виклики функцій та інші вирази</a:t>
            </a:r>
            <a:r>
              <a:rPr lang="uk-UA" altLang="ru-RU" sz="2400" b="0" dirty="0">
                <a:latin typeface="+mn-lt"/>
              </a:rPr>
              <a:t>. </a:t>
            </a:r>
          </a:p>
          <a:p>
            <a:endParaRPr lang="uk-UA" altLang="ru-RU" sz="2400" b="0" dirty="0">
              <a:latin typeface="+mn-lt"/>
            </a:endParaRPr>
          </a:p>
          <a:p>
            <a:r>
              <a:rPr lang="uk-UA" altLang="ru-RU" sz="2400" b="0" dirty="0">
                <a:latin typeface="+mn-lt"/>
              </a:rPr>
              <a:t>Для керування порядком виконання операцій застосовуються круглі дужки.</a:t>
            </a:r>
            <a:r>
              <a:rPr lang="uk-UA" altLang="ru-RU" sz="2400" dirty="0">
                <a:latin typeface="+mn-lt"/>
              </a:rPr>
              <a:t> </a:t>
            </a:r>
          </a:p>
        </p:txBody>
      </p:sp>
      <p:sp>
        <p:nvSpPr>
          <p:cNvPr id="2078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12192000" cy="576263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Вирази</a:t>
            </a:r>
            <a:endParaRPr lang="ru-RU" altLang="ru-RU" sz="3600" b="1" dirty="0">
              <a:solidFill>
                <a:schemeClr val="bg1"/>
              </a:solidFill>
              <a:latin typeface="+mn-lt"/>
            </a:endParaRPr>
          </a:p>
        </p:txBody>
      </p:sp>
      <p:grpSp>
        <p:nvGrpSpPr>
          <p:cNvPr id="207877" name="Group 5"/>
          <p:cNvGrpSpPr>
            <a:grpSpLocks/>
          </p:cNvGrpSpPr>
          <p:nvPr/>
        </p:nvGrpSpPr>
        <p:grpSpPr bwMode="auto">
          <a:xfrm>
            <a:off x="623392" y="3429000"/>
            <a:ext cx="10089539" cy="1295400"/>
            <a:chOff x="1156" y="1389"/>
            <a:chExt cx="3266" cy="816"/>
          </a:xfrm>
        </p:grpSpPr>
        <p:pic>
          <p:nvPicPr>
            <p:cNvPr id="207878" name="Скругленный прямоугольник 3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6" y="1389"/>
              <a:ext cx="3266" cy="816"/>
            </a:xfrm>
            <a:prstGeom prst="rect">
              <a:avLst/>
            </a:prstGeom>
            <a:noFill/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7879" name="Text Box 7"/>
            <p:cNvSpPr txBox="1">
              <a:spLocks noChangeArrowheads="1"/>
            </p:cNvSpPr>
            <p:nvPr/>
          </p:nvSpPr>
          <p:spPr bwMode="auto">
            <a:xfrm>
              <a:off x="1292" y="1480"/>
              <a:ext cx="3043" cy="543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 marL="342900" indent="-3429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20000"/>
                </a:spcBef>
                <a:buSzPct val="200000"/>
              </a:pPr>
              <a:r>
                <a:rPr lang="uk-UA" altLang="ru-RU" sz="2400" dirty="0">
                  <a:solidFill>
                    <a:srgbClr val="000000"/>
                  </a:solidFill>
                  <a:latin typeface="Times New Roman" panose="02020603050405020304" pitchFamily="18" charset="0"/>
                </a:rPr>
                <a:t>      </a:t>
              </a:r>
              <a:r>
                <a:rPr lang="uk-UA" altLang="ru-RU" sz="2400" dirty="0" smtClean="0">
                  <a:solidFill>
                    <a:srgbClr val="000000"/>
                  </a:solidFill>
                  <a:latin typeface="Times New Roman" panose="02020603050405020304" pitchFamily="18" charset="0"/>
                </a:rPr>
                <a:t>вираз:= змінні константи виклик функції операції;</a:t>
              </a:r>
              <a:endParaRPr lang="uk-UA" altLang="ru-RU" sz="2400" dirty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207880" name="AutoShape 8"/>
          <p:cNvSpPr>
            <a:spLocks noChangeArrowheads="1"/>
          </p:cNvSpPr>
          <p:nvPr/>
        </p:nvSpPr>
        <p:spPr bwMode="auto">
          <a:xfrm>
            <a:off x="5915819" y="2975477"/>
            <a:ext cx="287338" cy="576263"/>
          </a:xfrm>
          <a:prstGeom prst="downArrow">
            <a:avLst>
              <a:gd name="adj1" fmla="val 50000"/>
              <a:gd name="adj2" fmla="val 5013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30163"/>
            <a:ext cx="12192000" cy="446509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Операції у виразах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424" y="692150"/>
            <a:ext cx="9756576" cy="6165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850" y="981076"/>
            <a:ext cx="8712646" cy="5472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Заголовок 1"/>
          <p:cNvSpPr txBox="1">
            <a:spLocks/>
          </p:cNvSpPr>
          <p:nvPr/>
        </p:nvSpPr>
        <p:spPr>
          <a:xfrm>
            <a:off x="0" y="30163"/>
            <a:ext cx="12192000" cy="446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uk-UA" altLang="ru-RU" sz="3600" b="1" smtClean="0">
                <a:solidFill>
                  <a:schemeClr val="bg1"/>
                </a:solidFill>
                <a:latin typeface="+mn-lt"/>
              </a:rPr>
              <a:t>Операції у виразах</a:t>
            </a:r>
            <a:endParaRPr lang="uk-UA" altLang="ru-RU" sz="3600" b="1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Скругленный прямоугольник 3"/>
          <p:cNvGrpSpPr>
            <a:grpSpLocks/>
          </p:cNvGrpSpPr>
          <p:nvPr/>
        </p:nvGrpSpPr>
        <p:grpSpPr bwMode="auto">
          <a:xfrm>
            <a:off x="-1070" y="4978418"/>
            <a:ext cx="12193070" cy="1079500"/>
            <a:chOff x="170" y="1716"/>
            <a:chExt cx="4557" cy="680"/>
          </a:xfrm>
        </p:grpSpPr>
        <p:pic>
          <p:nvPicPr>
            <p:cNvPr id="195589" name="Скругленный прямоугольник 3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0" y="1716"/>
              <a:ext cx="4557" cy="6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5590" name="Text Box 6"/>
            <p:cNvSpPr txBox="1">
              <a:spLocks noChangeArrowheads="1"/>
            </p:cNvSpPr>
            <p:nvPr/>
          </p:nvSpPr>
          <p:spPr bwMode="auto">
            <a:xfrm>
              <a:off x="278" y="1764"/>
              <a:ext cx="4388" cy="532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 marL="342900" indent="-3429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200000"/>
              </a:pPr>
              <a:r>
                <a:rPr lang="uk-UA" altLang="ru-RU" sz="2200" dirty="0">
                  <a:solidFill>
                    <a:srgbClr val="0D0D0D"/>
                  </a:solidFill>
                  <a:latin typeface="+mn-lt"/>
                </a:rPr>
                <a:t> Якщо </a:t>
              </a:r>
              <a:r>
                <a:rPr lang="en-US" altLang="ru-RU" sz="2200" dirty="0">
                  <a:solidFill>
                    <a:srgbClr val="000099"/>
                  </a:solidFill>
                  <a:latin typeface="+mn-lt"/>
                </a:rPr>
                <a:t>&amp;</a:t>
              </a:r>
              <a:r>
                <a:rPr lang="en-US" altLang="ru-RU" sz="2200" dirty="0">
                  <a:solidFill>
                    <a:srgbClr val="000099"/>
                  </a:solidFill>
                  <a:latin typeface="+mn-lt"/>
                </a:rPr>
                <a:t>variable</a:t>
              </a:r>
              <a:r>
                <a:rPr lang="en-US" altLang="ru-RU" sz="2200" dirty="0">
                  <a:solidFill>
                    <a:srgbClr val="0D0D0D"/>
                  </a:solidFill>
                  <a:latin typeface="+mn-lt"/>
                </a:rPr>
                <a:t> </a:t>
              </a:r>
              <a:r>
                <a:rPr lang="uk-UA" altLang="ru-RU" sz="2200" dirty="0">
                  <a:solidFill>
                    <a:srgbClr val="0D0D0D"/>
                  </a:solidFill>
                  <a:latin typeface="+mn-lt"/>
                </a:rPr>
                <a:t>— адреса змінної </a:t>
              </a:r>
              <a:r>
                <a:rPr lang="en-US" altLang="ru-RU" sz="2200" dirty="0" err="1">
                  <a:solidFill>
                    <a:srgbClr val="000099"/>
                  </a:solidFill>
                  <a:latin typeface="+mn-lt"/>
                </a:rPr>
                <a:t>var</a:t>
              </a:r>
              <a:r>
                <a:rPr lang="en-US" altLang="ru-RU" sz="2200" dirty="0">
                  <a:solidFill>
                    <a:srgbClr val="0D0D0D"/>
                  </a:solidFill>
                  <a:latin typeface="+mn-lt"/>
                </a:rPr>
                <a:t>, </a:t>
              </a:r>
              <a:r>
                <a:rPr lang="uk-UA" altLang="ru-RU" sz="2200" dirty="0">
                  <a:solidFill>
                    <a:srgbClr val="0D0D0D"/>
                  </a:solidFill>
                  <a:latin typeface="+mn-lt"/>
                </a:rPr>
                <a:t>то вираз </a:t>
              </a:r>
              <a:r>
                <a:rPr lang="en-US" altLang="ru-RU" sz="2200" dirty="0">
                  <a:solidFill>
                    <a:srgbClr val="000099"/>
                  </a:solidFill>
                  <a:latin typeface="+mn-lt"/>
                </a:rPr>
                <a:t>*(&amp;</a:t>
              </a:r>
              <a:r>
                <a:rPr lang="en-US" altLang="ru-RU" sz="2200" dirty="0">
                  <a:solidFill>
                    <a:srgbClr val="000099"/>
                  </a:solidFill>
                  <a:latin typeface="+mn-lt"/>
                </a:rPr>
                <a:t>variable)</a:t>
              </a:r>
              <a:r>
                <a:rPr lang="en-US" altLang="ru-RU" sz="2200" dirty="0">
                  <a:solidFill>
                    <a:srgbClr val="0D0D0D"/>
                  </a:solidFill>
                  <a:latin typeface="+mn-lt"/>
                </a:rPr>
                <a:t> </a:t>
              </a:r>
              <a:r>
                <a:rPr lang="uk-UA" altLang="ru-RU" sz="2200" dirty="0">
                  <a:solidFill>
                    <a:srgbClr val="0D0D0D"/>
                  </a:solidFill>
                  <a:latin typeface="+mn-lt"/>
                </a:rPr>
                <a:t>визначить уміст цієї адреси.</a:t>
              </a:r>
              <a:r>
                <a:rPr lang="uk-UA" altLang="ru-RU" sz="2200" i="1" dirty="0">
                  <a:solidFill>
                    <a:srgbClr val="0D0D0D"/>
                  </a:solidFill>
                  <a:latin typeface="+mn-lt"/>
                </a:rPr>
                <a:t> </a:t>
              </a:r>
            </a:p>
          </p:txBody>
        </p:sp>
      </p:grpSp>
      <p:sp>
        <p:nvSpPr>
          <p:cNvPr id="195592" name="Rectangle 8"/>
          <p:cNvSpPr>
            <a:spLocks noChangeArrowheads="1"/>
          </p:cNvSpPr>
          <p:nvPr/>
        </p:nvSpPr>
        <p:spPr bwMode="auto">
          <a:xfrm>
            <a:off x="911871" y="905326"/>
            <a:ext cx="10657184" cy="90486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uk-UA" altLang="ru-RU" sz="2400" b="0" dirty="0">
                <a:solidFill>
                  <a:srgbClr val="0D0D0D"/>
                </a:solidFill>
                <a:latin typeface="+mn-lt"/>
              </a:rPr>
              <a:t>Кожна змінна має унікальну адресу, за якою зберігає своє значення. </a:t>
            </a:r>
            <a:endParaRPr lang="en-US" altLang="ru-RU" sz="2400" b="0" dirty="0" smtClean="0">
              <a:solidFill>
                <a:srgbClr val="0D0D0D"/>
              </a:solidFill>
              <a:latin typeface="+mn-lt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uk-UA" altLang="ru-RU" sz="2400" b="0" dirty="0" smtClean="0">
                <a:solidFill>
                  <a:srgbClr val="0D0D0D"/>
                </a:solidFill>
                <a:latin typeface="+mn-lt"/>
              </a:rPr>
              <a:t>Отримати </a:t>
            </a:r>
            <a:r>
              <a:rPr lang="uk-UA" altLang="ru-RU" sz="2400" b="0" dirty="0">
                <a:solidFill>
                  <a:srgbClr val="0D0D0D"/>
                </a:solidFill>
                <a:latin typeface="+mn-lt"/>
              </a:rPr>
              <a:t>адресу змінної можна за допомогою операції</a:t>
            </a:r>
            <a:r>
              <a:rPr lang="uk-UA" altLang="ru-RU" sz="2400" b="0" i="1" dirty="0">
                <a:solidFill>
                  <a:srgbClr val="0D0D0D"/>
                </a:solidFill>
                <a:latin typeface="+mn-lt"/>
              </a:rPr>
              <a:t> </a:t>
            </a:r>
            <a:r>
              <a:rPr lang="uk-UA" altLang="ru-RU" sz="2400" i="1" dirty="0">
                <a:solidFill>
                  <a:srgbClr val="0D0D0D"/>
                </a:solidFill>
                <a:latin typeface="+mn-lt"/>
              </a:rPr>
              <a:t>адресації</a:t>
            </a:r>
            <a:r>
              <a:rPr lang="uk-UA" altLang="ru-RU" sz="2400" dirty="0">
                <a:solidFill>
                  <a:srgbClr val="0D0D0D"/>
                </a:solidFill>
                <a:latin typeface="+mn-lt"/>
              </a:rPr>
              <a:t> (</a:t>
            </a:r>
            <a:r>
              <a:rPr lang="en-US" altLang="ru-RU" sz="2400" dirty="0">
                <a:solidFill>
                  <a:srgbClr val="0D0D0D"/>
                </a:solidFill>
                <a:latin typeface="+mn-lt"/>
              </a:rPr>
              <a:t>&amp;</a:t>
            </a:r>
            <a:r>
              <a:rPr lang="uk-UA" altLang="ru-RU" sz="2400" dirty="0">
                <a:solidFill>
                  <a:srgbClr val="0D0D0D"/>
                </a:solidFill>
                <a:latin typeface="+mn-lt"/>
              </a:rPr>
              <a:t>).</a:t>
            </a:r>
          </a:p>
        </p:txBody>
      </p:sp>
      <p:sp>
        <p:nvSpPr>
          <p:cNvPr id="195593" name="Rectangle 9"/>
          <p:cNvSpPr>
            <a:spLocks noChangeArrowheads="1"/>
          </p:cNvSpPr>
          <p:nvPr/>
        </p:nvSpPr>
        <p:spPr bwMode="auto">
          <a:xfrm>
            <a:off x="479376" y="3644901"/>
            <a:ext cx="11377264" cy="83099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uk-UA" altLang="ru-RU" sz="2400" b="0" dirty="0">
                <a:solidFill>
                  <a:srgbClr val="0D0D0D"/>
                </a:solidFill>
                <a:latin typeface="+mn-lt"/>
              </a:rPr>
              <a:t>Коли адреса змінної відома, знайти значення, що зберігається за цією </a:t>
            </a:r>
            <a:r>
              <a:rPr lang="uk-UA" altLang="ru-RU" sz="2400" b="0" dirty="0" err="1">
                <a:solidFill>
                  <a:srgbClr val="0D0D0D"/>
                </a:solidFill>
                <a:latin typeface="+mn-lt"/>
              </a:rPr>
              <a:t>адресою</a:t>
            </a:r>
            <a:r>
              <a:rPr lang="uk-UA" altLang="ru-RU" sz="2400" b="0" dirty="0">
                <a:solidFill>
                  <a:srgbClr val="0D0D0D"/>
                </a:solidFill>
                <a:latin typeface="+mn-lt"/>
              </a:rPr>
              <a:t>, </a:t>
            </a:r>
            <a:r>
              <a:rPr lang="uk-UA" altLang="ru-RU" sz="2400" b="0" dirty="0" smtClean="0">
                <a:solidFill>
                  <a:srgbClr val="0D0D0D"/>
                </a:solidFill>
                <a:latin typeface="+mn-lt"/>
              </a:rPr>
              <a:t>можна за допомогою операції</a:t>
            </a:r>
            <a:r>
              <a:rPr lang="uk-UA" altLang="ru-RU" sz="2400" b="0" i="1" dirty="0" smtClean="0">
                <a:solidFill>
                  <a:srgbClr val="0D0D0D"/>
                </a:solidFill>
                <a:latin typeface="+mn-lt"/>
              </a:rPr>
              <a:t> </a:t>
            </a:r>
            <a:r>
              <a:rPr lang="uk-UA" altLang="ru-RU" sz="2400" i="1" dirty="0" err="1">
                <a:solidFill>
                  <a:srgbClr val="0000CC"/>
                </a:solidFill>
                <a:latin typeface="+mn-lt"/>
              </a:rPr>
              <a:t>розіменування</a:t>
            </a:r>
            <a:r>
              <a:rPr lang="uk-UA" altLang="ru-RU" sz="2400" i="1" dirty="0">
                <a:solidFill>
                  <a:srgbClr val="0D0D0D"/>
                </a:solidFill>
                <a:latin typeface="+mn-lt"/>
              </a:rPr>
              <a:t>.</a:t>
            </a:r>
          </a:p>
        </p:txBody>
      </p:sp>
      <p:grpSp>
        <p:nvGrpSpPr>
          <p:cNvPr id="2" name="Скругленный прямоугольник 3"/>
          <p:cNvGrpSpPr>
            <a:grpSpLocks/>
          </p:cNvGrpSpPr>
          <p:nvPr/>
        </p:nvGrpSpPr>
        <p:grpSpPr bwMode="auto">
          <a:xfrm>
            <a:off x="907687" y="2352171"/>
            <a:ext cx="10657183" cy="1079500"/>
            <a:chOff x="215" y="1716"/>
            <a:chExt cx="4512" cy="680"/>
          </a:xfrm>
        </p:grpSpPr>
        <p:pic>
          <p:nvPicPr>
            <p:cNvPr id="195595" name="Скругленный прямоугольник 3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" y="1716"/>
              <a:ext cx="4512" cy="6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5596" name="Text Box 12"/>
            <p:cNvSpPr txBox="1">
              <a:spLocks noChangeArrowheads="1"/>
            </p:cNvSpPr>
            <p:nvPr/>
          </p:nvSpPr>
          <p:spPr bwMode="auto">
            <a:xfrm>
              <a:off x="278" y="1764"/>
              <a:ext cx="4388" cy="532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 marL="342900" indent="-3429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200000"/>
              </a:pPr>
              <a:r>
                <a:rPr lang="uk-UA" altLang="ru-RU" sz="2400" dirty="0">
                  <a:solidFill>
                    <a:srgbClr val="0D0D0D"/>
                  </a:solidFill>
                  <a:latin typeface="+mn-lt"/>
                </a:rPr>
                <a:t> Якщо </a:t>
              </a:r>
              <a:r>
                <a:rPr lang="en-US" altLang="ru-RU" sz="2400" dirty="0">
                  <a:solidFill>
                    <a:srgbClr val="0000CC"/>
                  </a:solidFill>
                  <a:latin typeface="+mn-lt"/>
                </a:rPr>
                <a:t>variable</a:t>
              </a:r>
              <a:r>
                <a:rPr lang="en-US" altLang="ru-RU" sz="2400" dirty="0">
                  <a:solidFill>
                    <a:srgbClr val="0D0D0D"/>
                  </a:solidFill>
                  <a:latin typeface="+mn-lt"/>
                </a:rPr>
                <a:t> </a:t>
              </a:r>
              <a:r>
                <a:rPr lang="uk-UA" altLang="ru-RU" sz="2400" dirty="0">
                  <a:solidFill>
                    <a:srgbClr val="0D0D0D"/>
                  </a:solidFill>
                  <a:latin typeface="+mn-lt"/>
                </a:rPr>
                <a:t>— </a:t>
              </a:r>
              <a:r>
                <a:rPr lang="uk-UA" altLang="ru-RU" sz="2400" dirty="0" err="1">
                  <a:solidFill>
                    <a:srgbClr val="0D0D0D"/>
                  </a:solidFill>
                  <a:latin typeface="+mn-lt"/>
                </a:rPr>
                <a:t>ім</a:t>
              </a:r>
              <a:r>
                <a:rPr lang="en-US" altLang="ru-RU" sz="2400" dirty="0">
                  <a:solidFill>
                    <a:srgbClr val="0D0D0D"/>
                  </a:solidFill>
                  <a:latin typeface="+mn-lt"/>
                </a:rPr>
                <a:t>’</a:t>
              </a:r>
              <a:r>
                <a:rPr lang="uk-UA" altLang="ru-RU" sz="2400" dirty="0">
                  <a:solidFill>
                    <a:srgbClr val="0D0D0D"/>
                  </a:solidFill>
                  <a:latin typeface="+mn-lt"/>
                </a:rPr>
                <a:t>я змінної</a:t>
              </a:r>
              <a:r>
                <a:rPr lang="en-US" altLang="ru-RU" sz="2400" dirty="0">
                  <a:solidFill>
                    <a:srgbClr val="0D0D0D"/>
                  </a:solidFill>
                  <a:latin typeface="+mn-lt"/>
                </a:rPr>
                <a:t>, </a:t>
              </a:r>
              <a:r>
                <a:rPr lang="uk-UA" altLang="ru-RU" sz="2400" dirty="0">
                  <a:solidFill>
                    <a:srgbClr val="0D0D0D"/>
                  </a:solidFill>
                  <a:latin typeface="+mn-lt"/>
                </a:rPr>
                <a:t>то вираз </a:t>
              </a:r>
              <a:r>
                <a:rPr lang="en-US" altLang="ru-RU" sz="2400" dirty="0">
                  <a:solidFill>
                    <a:srgbClr val="0000CC"/>
                  </a:solidFill>
                  <a:latin typeface="+mn-lt"/>
                </a:rPr>
                <a:t>&amp;</a:t>
              </a:r>
              <a:r>
                <a:rPr lang="en-US" altLang="ru-RU" sz="2400" dirty="0">
                  <a:solidFill>
                    <a:srgbClr val="0000CC"/>
                  </a:solidFill>
                  <a:latin typeface="+mn-lt"/>
                </a:rPr>
                <a:t>variable </a:t>
              </a:r>
              <a:r>
                <a:rPr lang="uk-UA" altLang="ru-RU" sz="2400" dirty="0">
                  <a:solidFill>
                    <a:srgbClr val="0D0D0D"/>
                  </a:solidFill>
                  <a:latin typeface="+mn-lt"/>
                </a:rPr>
                <a:t>визначить адресу змінної.</a:t>
              </a:r>
              <a:r>
                <a:rPr lang="uk-UA" altLang="ru-RU" sz="2200" i="1" dirty="0">
                  <a:solidFill>
                    <a:srgbClr val="0D0D0D"/>
                  </a:solidFill>
                  <a:latin typeface="+mn-lt"/>
                </a:rPr>
                <a:t> </a:t>
              </a:r>
            </a:p>
          </p:txBody>
        </p:sp>
      </p:grpSp>
      <p:sp>
        <p:nvSpPr>
          <p:cNvPr id="195597" name="AutoShape 13"/>
          <p:cNvSpPr>
            <a:spLocks noChangeArrowheads="1"/>
          </p:cNvSpPr>
          <p:nvPr/>
        </p:nvSpPr>
        <p:spPr bwMode="auto">
          <a:xfrm>
            <a:off x="5942443" y="1801299"/>
            <a:ext cx="215900" cy="576262"/>
          </a:xfrm>
          <a:prstGeom prst="downArrow">
            <a:avLst>
              <a:gd name="adj1" fmla="val 50000"/>
              <a:gd name="adj2" fmla="val 6672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195598" name="AutoShape 14"/>
          <p:cNvSpPr>
            <a:spLocks noChangeArrowheads="1"/>
          </p:cNvSpPr>
          <p:nvPr/>
        </p:nvSpPr>
        <p:spPr bwMode="auto">
          <a:xfrm>
            <a:off x="6020378" y="4448627"/>
            <a:ext cx="215900" cy="576262"/>
          </a:xfrm>
          <a:prstGeom prst="downArrow">
            <a:avLst>
              <a:gd name="adj1" fmla="val 50000"/>
              <a:gd name="adj2" fmla="val 6672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13" name="Заголовок 1"/>
          <p:cNvSpPr txBox="1">
            <a:spLocks/>
          </p:cNvSpPr>
          <p:nvPr/>
        </p:nvSpPr>
        <p:spPr>
          <a:xfrm>
            <a:off x="0" y="30163"/>
            <a:ext cx="12192000" cy="446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uk-UA" altLang="ru-RU" sz="3600" b="1" dirty="0" smtClean="0">
                <a:solidFill>
                  <a:schemeClr val="bg1"/>
                </a:solidFill>
                <a:latin typeface="+mn-lt"/>
              </a:rPr>
              <a:t>Операції у виразах</a:t>
            </a:r>
            <a:endParaRPr lang="uk-UA" altLang="ru-RU" sz="3600" b="1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02" name="Rectangle 6"/>
          <p:cNvSpPr>
            <a:spLocks noChangeArrowheads="1"/>
          </p:cNvSpPr>
          <p:nvPr/>
        </p:nvSpPr>
        <p:spPr bwMode="auto">
          <a:xfrm>
            <a:off x="352923" y="996048"/>
            <a:ext cx="11377264" cy="117570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uk-UA" altLang="ru-RU" sz="2200" b="0" dirty="0" err="1">
                <a:latin typeface="+mn-lt"/>
              </a:rPr>
              <a:t>Унарні</a:t>
            </a:r>
            <a:r>
              <a:rPr lang="uk-UA" altLang="ru-RU" sz="2200" b="0" dirty="0">
                <a:latin typeface="+mn-lt"/>
              </a:rPr>
              <a:t> операції та операції присвоєння </a:t>
            </a:r>
            <a:r>
              <a:rPr lang="uk-UA" altLang="ru-RU" sz="2200" dirty="0" err="1">
                <a:latin typeface="+mn-lt"/>
              </a:rPr>
              <a:t>правоасоціативні</a:t>
            </a:r>
            <a:r>
              <a:rPr lang="uk-UA" altLang="ru-RU" sz="2200" b="0" dirty="0">
                <a:latin typeface="+mn-lt"/>
              </a:rPr>
              <a:t>, тобто вираз a=b=c означає a=(b=c), вираз *p++ означає *(р++). 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uk-UA" altLang="ru-RU" sz="2200" b="0" dirty="0">
                <a:latin typeface="+mn-lt"/>
              </a:rPr>
              <a:t>Решта операцій — </a:t>
            </a:r>
            <a:r>
              <a:rPr lang="uk-UA" altLang="ru-RU" sz="2200" dirty="0" err="1">
                <a:latin typeface="+mn-lt"/>
              </a:rPr>
              <a:t>лівоасоціативні</a:t>
            </a:r>
            <a:r>
              <a:rPr lang="uk-UA" altLang="ru-RU" sz="2200" b="0" dirty="0">
                <a:latin typeface="+mn-lt"/>
              </a:rPr>
              <a:t>, наприклад, вираз </a:t>
            </a:r>
            <a:r>
              <a:rPr lang="uk-UA" altLang="ru-RU" sz="2200" b="0" dirty="0" err="1">
                <a:latin typeface="+mn-lt"/>
              </a:rPr>
              <a:t>a+b</a:t>
            </a:r>
            <a:r>
              <a:rPr lang="uk-UA" altLang="ru-RU" sz="2200" b="0" dirty="0">
                <a:latin typeface="+mn-lt"/>
              </a:rPr>
              <a:t>–с обраховується (</a:t>
            </a:r>
            <a:r>
              <a:rPr lang="uk-UA" altLang="ru-RU" sz="2200" b="0" dirty="0" err="1">
                <a:latin typeface="+mn-lt"/>
              </a:rPr>
              <a:t>a+b</a:t>
            </a:r>
            <a:r>
              <a:rPr lang="uk-UA" altLang="ru-RU" sz="2200" b="0" dirty="0">
                <a:latin typeface="+mn-lt"/>
              </a:rPr>
              <a:t>)– c. </a:t>
            </a:r>
          </a:p>
        </p:txBody>
      </p:sp>
      <p:sp>
        <p:nvSpPr>
          <p:cNvPr id="208903" name="Rectangle 7"/>
          <p:cNvSpPr>
            <a:spLocks noChangeArrowheads="1"/>
          </p:cNvSpPr>
          <p:nvPr/>
        </p:nvSpPr>
        <p:spPr bwMode="auto">
          <a:xfrm>
            <a:off x="263352" y="3356992"/>
            <a:ext cx="11377264" cy="14465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uk-UA" altLang="ru-RU" sz="2200" dirty="0">
                <a:solidFill>
                  <a:srgbClr val="0000CC"/>
                </a:solidFill>
                <a:latin typeface="+mn-lt"/>
              </a:rPr>
              <a:t>Явне перетворення типів</a:t>
            </a:r>
            <a:r>
              <a:rPr lang="uk-UA" altLang="ru-RU" sz="2200" b="0" dirty="0">
                <a:solidFill>
                  <a:srgbClr val="0000CC"/>
                </a:solidFill>
                <a:latin typeface="+mn-lt"/>
              </a:rPr>
              <a:t> </a:t>
            </a:r>
            <a:r>
              <a:rPr lang="uk-UA" altLang="ru-RU" sz="2200" b="0" dirty="0">
                <a:latin typeface="+mn-lt"/>
              </a:rPr>
              <a:t>здійснюється за допомогою операції перетворення типів </a:t>
            </a:r>
          </a:p>
          <a:p>
            <a:pPr algn="ctr"/>
            <a:r>
              <a:rPr lang="uk-UA" altLang="ru-RU" sz="2200" dirty="0">
                <a:solidFill>
                  <a:srgbClr val="0000CC"/>
                </a:solidFill>
                <a:latin typeface="+mn-lt"/>
              </a:rPr>
              <a:t>(</a:t>
            </a:r>
            <a:r>
              <a:rPr lang="uk-UA" altLang="ru-RU" sz="2200" dirty="0" err="1">
                <a:solidFill>
                  <a:srgbClr val="0000CC"/>
                </a:solidFill>
                <a:latin typeface="+mn-lt"/>
              </a:rPr>
              <a:t>type</a:t>
            </a:r>
            <a:r>
              <a:rPr lang="uk-UA" altLang="ru-RU" sz="2200" dirty="0">
                <a:solidFill>
                  <a:srgbClr val="0000CC"/>
                </a:solidFill>
                <a:latin typeface="+mn-lt"/>
              </a:rPr>
              <a:t>)</a:t>
            </a:r>
            <a:r>
              <a:rPr lang="uk-UA" altLang="ru-RU" sz="2200" dirty="0" err="1">
                <a:solidFill>
                  <a:srgbClr val="0000CC"/>
                </a:solidFill>
                <a:latin typeface="+mn-lt"/>
              </a:rPr>
              <a:t>expr</a:t>
            </a:r>
            <a:r>
              <a:rPr lang="uk-UA" altLang="ru-RU" sz="2200" dirty="0">
                <a:solidFill>
                  <a:srgbClr val="0000CC"/>
                </a:solidFill>
                <a:latin typeface="+mn-lt"/>
              </a:rPr>
              <a:t>,</a:t>
            </a:r>
            <a:r>
              <a:rPr lang="uk-UA" altLang="ru-RU" sz="2200" b="0" dirty="0">
                <a:solidFill>
                  <a:srgbClr val="0000CC"/>
                </a:solidFill>
                <a:latin typeface="+mn-lt"/>
              </a:rPr>
              <a:t> </a:t>
            </a:r>
          </a:p>
          <a:p>
            <a:r>
              <a:rPr lang="uk-UA" altLang="ru-RU" sz="2200" b="0" dirty="0">
                <a:latin typeface="+mn-lt"/>
              </a:rPr>
              <a:t>наприклад, </a:t>
            </a:r>
          </a:p>
          <a:p>
            <a:pPr algn="ctr"/>
            <a:r>
              <a:rPr lang="uk-UA" altLang="ru-RU" sz="2200" dirty="0" err="1">
                <a:solidFill>
                  <a:srgbClr val="0000CC"/>
                </a:solidFill>
                <a:latin typeface="+mn-lt"/>
              </a:rPr>
              <a:t>double</a:t>
            </a:r>
            <a:r>
              <a:rPr lang="uk-UA" altLang="ru-RU" sz="2200" dirty="0">
                <a:solidFill>
                  <a:srgbClr val="0000CC"/>
                </a:solidFill>
                <a:latin typeface="+mn-lt"/>
              </a:rPr>
              <a:t> </a:t>
            </a:r>
            <a:r>
              <a:rPr lang="uk-UA" altLang="ru-RU" sz="2200" dirty="0" err="1" smtClean="0">
                <a:solidFill>
                  <a:srgbClr val="0000CC"/>
                </a:solidFill>
                <a:latin typeface="+mn-lt"/>
              </a:rPr>
              <a:t>sum</a:t>
            </a:r>
            <a:r>
              <a:rPr lang="uk-UA" altLang="ru-RU" sz="2200" dirty="0" smtClean="0">
                <a:solidFill>
                  <a:srgbClr val="0000CC"/>
                </a:solidFill>
                <a:latin typeface="+mn-lt"/>
              </a:rPr>
              <a:t> = (</a:t>
            </a:r>
            <a:r>
              <a:rPr lang="uk-UA" altLang="ru-RU" sz="2200" dirty="0" err="1" smtClean="0">
                <a:solidFill>
                  <a:srgbClr val="0000CC"/>
                </a:solidFill>
                <a:latin typeface="+mn-lt"/>
              </a:rPr>
              <a:t>double</a:t>
            </a:r>
            <a:r>
              <a:rPr lang="uk-UA" altLang="ru-RU" sz="2200" dirty="0" smtClean="0">
                <a:solidFill>
                  <a:srgbClr val="0000CC"/>
                </a:solidFill>
                <a:latin typeface="+mn-lt"/>
              </a:rPr>
              <a:t>)</a:t>
            </a:r>
            <a:r>
              <a:rPr lang="uk-UA" altLang="ru-RU" sz="2200" dirty="0" err="1" smtClean="0">
                <a:solidFill>
                  <a:srgbClr val="0000CC"/>
                </a:solidFill>
                <a:latin typeface="+mn-lt"/>
              </a:rPr>
              <a:t>count</a:t>
            </a:r>
            <a:r>
              <a:rPr lang="uk-UA" altLang="ru-RU" sz="2200" dirty="0" smtClean="0">
                <a:solidFill>
                  <a:srgbClr val="0000CC"/>
                </a:solidFill>
                <a:latin typeface="+mn-lt"/>
              </a:rPr>
              <a:t> * </a:t>
            </a:r>
            <a:r>
              <a:rPr lang="uk-UA" altLang="ru-RU" sz="2200" dirty="0" err="1" smtClean="0">
                <a:solidFill>
                  <a:srgbClr val="0000CC"/>
                </a:solidFill>
                <a:latin typeface="+mn-lt"/>
              </a:rPr>
              <a:t>price</a:t>
            </a:r>
            <a:r>
              <a:rPr lang="en-US" altLang="ru-RU" sz="2200" dirty="0">
                <a:solidFill>
                  <a:srgbClr val="0000CC"/>
                </a:solidFill>
                <a:latin typeface="+mn-lt"/>
              </a:rPr>
              <a:t>;</a:t>
            </a:r>
            <a:r>
              <a:rPr lang="uk-UA" altLang="ru-RU" sz="2200" b="0" dirty="0">
                <a:solidFill>
                  <a:srgbClr val="0000CC"/>
                </a:solidFill>
                <a:latin typeface="+mn-lt"/>
              </a:rPr>
              <a:t> </a:t>
            </a:r>
            <a:endParaRPr lang="uk-UA" altLang="ru-RU" sz="2200" b="0" dirty="0">
              <a:solidFill>
                <a:srgbClr val="0000CC"/>
              </a:solidFill>
              <a:latin typeface="+mn-lt"/>
            </a:endParaRPr>
          </a:p>
        </p:txBody>
      </p:sp>
      <p:sp>
        <p:nvSpPr>
          <p:cNvPr id="208909" name="Rectangle 13"/>
          <p:cNvSpPr>
            <a:spLocks noChangeArrowheads="1"/>
          </p:cNvSpPr>
          <p:nvPr/>
        </p:nvSpPr>
        <p:spPr bwMode="auto">
          <a:xfrm>
            <a:off x="479376" y="2619605"/>
            <a:ext cx="10267287" cy="4308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ctr"/>
            <a:r>
              <a:rPr lang="uk-UA" altLang="ru-RU" sz="2200" b="0" dirty="0">
                <a:latin typeface="+mn-lt"/>
              </a:rPr>
              <a:t>Операції </a:t>
            </a:r>
            <a:r>
              <a:rPr lang="uk-UA" altLang="ru-RU" sz="2200" dirty="0">
                <a:latin typeface="+mn-lt"/>
              </a:rPr>
              <a:t>імплікації</a:t>
            </a:r>
            <a:r>
              <a:rPr lang="uk-UA" altLang="ru-RU" sz="2200" b="0" dirty="0">
                <a:latin typeface="+mn-lt"/>
              </a:rPr>
              <a:t>:</a:t>
            </a:r>
            <a:r>
              <a:rPr lang="en-US" altLang="ru-RU" sz="2200" b="0" dirty="0">
                <a:latin typeface="+mn-lt"/>
              </a:rPr>
              <a:t> </a:t>
            </a:r>
            <a:r>
              <a:rPr lang="uk-UA" altLang="ru-RU" sz="2200" dirty="0" err="1">
                <a:solidFill>
                  <a:srgbClr val="0000CC"/>
                </a:solidFill>
                <a:latin typeface="+mn-lt"/>
              </a:rPr>
              <a:t>max</a:t>
            </a:r>
            <a:r>
              <a:rPr lang="uk-UA" altLang="ru-RU" sz="2200" dirty="0">
                <a:solidFill>
                  <a:srgbClr val="0000CC"/>
                </a:solidFill>
                <a:latin typeface="+mn-lt"/>
              </a:rPr>
              <a:t> = (a &lt; b) ? b : a; </a:t>
            </a: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0" y="30163"/>
            <a:ext cx="12192000" cy="446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uk-UA" altLang="ru-RU" sz="3600" b="1" dirty="0" smtClean="0">
                <a:solidFill>
                  <a:schemeClr val="bg1"/>
                </a:solidFill>
                <a:latin typeface="+mn-lt"/>
              </a:rPr>
              <a:t>Операції у виразах</a:t>
            </a:r>
            <a:endParaRPr lang="uk-UA" altLang="ru-RU" sz="3600" b="1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574675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Правила визначення пріоритету операцій:</a:t>
            </a:r>
            <a:endParaRPr lang="uk-UA" altLang="ru-RU" sz="36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97637" name="Rectangle 5"/>
          <p:cNvSpPr>
            <a:spLocks noChangeArrowheads="1"/>
          </p:cNvSpPr>
          <p:nvPr/>
        </p:nvSpPr>
        <p:spPr bwMode="auto">
          <a:xfrm>
            <a:off x="191344" y="3598639"/>
            <a:ext cx="11809312" cy="24622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>
            <a:lvl1pPr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28600" algn="l"/>
                <a:tab pos="6302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Clr>
                <a:srgbClr val="0000CC"/>
              </a:buClr>
              <a:buFont typeface="Wingdings" panose="05000000000000000000" pitchFamily="2" charset="2"/>
              <a:buChar char="Ø"/>
            </a:pPr>
            <a:r>
              <a:rPr lang="uk-UA" altLang="ru-RU" sz="2200" b="0" dirty="0">
                <a:latin typeface="+mn-lt"/>
              </a:rPr>
              <a:t>операнд, що міститься між двома операціями з різними пріоритетами, зв’язується з операцією, яка </a:t>
            </a:r>
            <a:r>
              <a:rPr lang="uk-UA" altLang="ru-RU" sz="2200" dirty="0">
                <a:latin typeface="+mn-lt"/>
              </a:rPr>
              <a:t>має </a:t>
            </a:r>
            <a:r>
              <a:rPr lang="uk-UA" altLang="ru-RU" sz="2200" dirty="0">
                <a:solidFill>
                  <a:srgbClr val="0000CC"/>
                </a:solidFill>
                <a:latin typeface="+mn-lt"/>
              </a:rPr>
              <a:t>вищий пріоритет</a:t>
            </a:r>
            <a:r>
              <a:rPr lang="uk-UA" altLang="ru-RU" sz="2200" b="0" dirty="0">
                <a:solidFill>
                  <a:srgbClr val="0000CC"/>
                </a:solidFill>
                <a:latin typeface="+mn-lt"/>
              </a:rPr>
              <a:t>;</a:t>
            </a:r>
            <a:endParaRPr lang="ru-RU" altLang="ru-RU" sz="2200" b="0" dirty="0">
              <a:solidFill>
                <a:srgbClr val="0000CC"/>
              </a:solidFill>
              <a:latin typeface="+mn-lt"/>
            </a:endParaRPr>
          </a:p>
          <a:p>
            <a:pPr>
              <a:buClr>
                <a:srgbClr val="0000CC"/>
              </a:buClr>
              <a:buFont typeface="Wingdings" panose="05000000000000000000" pitchFamily="2" charset="2"/>
              <a:buChar char="Ø"/>
            </a:pPr>
            <a:r>
              <a:rPr lang="uk-UA" altLang="ru-RU" sz="2200" b="0" dirty="0">
                <a:latin typeface="+mn-lt"/>
              </a:rPr>
              <a:t>операнд, що міститься між двома операціями з рівними пріоритетами, зв’язується з операцією, яка записана </a:t>
            </a:r>
            <a:r>
              <a:rPr lang="uk-UA" altLang="ru-RU" sz="2200" b="0" dirty="0">
                <a:solidFill>
                  <a:srgbClr val="0000CC"/>
                </a:solidFill>
                <a:latin typeface="+mn-lt"/>
              </a:rPr>
              <a:t>ліворуч</a:t>
            </a:r>
            <a:r>
              <a:rPr lang="uk-UA" altLang="ru-RU" sz="2200" b="0" dirty="0">
                <a:latin typeface="+mn-lt"/>
              </a:rPr>
              <a:t>;</a:t>
            </a:r>
            <a:endParaRPr lang="ru-RU" altLang="ru-RU" sz="2200" b="0" dirty="0">
              <a:latin typeface="+mn-lt"/>
            </a:endParaRPr>
          </a:p>
          <a:p>
            <a:pPr>
              <a:buClr>
                <a:srgbClr val="0000CC"/>
              </a:buClr>
              <a:buFont typeface="Wingdings" panose="05000000000000000000" pitchFamily="2" charset="2"/>
              <a:buChar char="Ø"/>
            </a:pPr>
            <a:r>
              <a:rPr lang="uk-UA" altLang="ru-RU" sz="2200" b="0" dirty="0">
                <a:latin typeface="+mn-lt"/>
              </a:rPr>
              <a:t>вираз, який взято в дужки, обчислюється в першу чергу і далі розглядається як окремий операнд;</a:t>
            </a:r>
            <a:endParaRPr lang="ru-RU" altLang="ru-RU" sz="2200" b="0" dirty="0">
              <a:latin typeface="+mn-lt"/>
            </a:endParaRPr>
          </a:p>
          <a:p>
            <a:pPr>
              <a:buClr>
                <a:srgbClr val="0000CC"/>
              </a:buClr>
              <a:buFont typeface="Wingdings" panose="05000000000000000000" pitchFamily="2" charset="2"/>
              <a:buChar char="Ø"/>
            </a:pPr>
            <a:r>
              <a:rPr lang="uk-UA" altLang="ru-RU" sz="2200" b="0" dirty="0">
                <a:latin typeface="+mn-lt"/>
              </a:rPr>
              <a:t>операції з однаковим пріоритетом виконуються </a:t>
            </a:r>
            <a:r>
              <a:rPr lang="uk-UA" altLang="ru-RU" sz="2200" b="0" dirty="0">
                <a:solidFill>
                  <a:srgbClr val="0000CC"/>
                </a:solidFill>
                <a:latin typeface="+mn-lt"/>
              </a:rPr>
              <a:t>зліва направо</a:t>
            </a:r>
            <a:r>
              <a:rPr lang="uk-UA" altLang="ru-RU" sz="2200" b="0" dirty="0">
                <a:latin typeface="+mn-lt"/>
              </a:rPr>
              <a:t>.</a:t>
            </a:r>
            <a:r>
              <a:rPr lang="uk-UA" altLang="ru-RU" sz="2200" dirty="0">
                <a:latin typeface="+mn-lt"/>
              </a:rPr>
              <a:t> 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825" y="929482"/>
            <a:ext cx="8553450" cy="250507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95250"/>
            <a:ext cx="12192000" cy="5969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Константні вирази</a:t>
            </a:r>
          </a:p>
        </p:txBody>
      </p:sp>
      <p:sp>
        <p:nvSpPr>
          <p:cNvPr id="198659" name="Rectangle 1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0" y="-12700"/>
            <a:ext cx="274638" cy="64611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marL="0" indent="0">
              <a:spcBef>
                <a:spcPct val="0"/>
              </a:spcBef>
            </a:pPr>
            <a:r>
              <a:rPr lang="uk-UA" altLang="ru-RU" sz="2000" b="1"/>
              <a:t/>
            </a:r>
            <a:br>
              <a:rPr lang="uk-UA" altLang="ru-RU" sz="2000" b="1"/>
            </a:br>
            <a:endParaRPr lang="uk-UA" altLang="ru-RU" sz="2000" b="1"/>
          </a:p>
        </p:txBody>
      </p:sp>
      <p:sp>
        <p:nvSpPr>
          <p:cNvPr id="198662" name="Text Box 6"/>
          <p:cNvSpPr txBox="1">
            <a:spLocks noChangeArrowheads="1"/>
          </p:cNvSpPr>
          <p:nvPr/>
        </p:nvSpPr>
        <p:spPr bwMode="auto">
          <a:xfrm>
            <a:off x="1961356" y="1844824"/>
            <a:ext cx="9823276" cy="3021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ru-RU" sz="2200" b="0" dirty="0" err="1">
                <a:solidFill>
                  <a:srgbClr val="000099"/>
                </a:solidFill>
                <a:latin typeface="+mn-lt"/>
              </a:rPr>
              <a:t>const</a:t>
            </a:r>
            <a:r>
              <a:rPr lang="en-US" altLang="ru-RU" sz="2200" b="0" dirty="0">
                <a:solidFill>
                  <a:srgbClr val="000099"/>
                </a:solidFill>
                <a:latin typeface="+mn-lt"/>
              </a:rPr>
              <a:t> float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 </a:t>
            </a:r>
            <a:r>
              <a:rPr lang="en-US" altLang="ru-RU" sz="2200" b="0" dirty="0" err="1">
                <a:solidFill>
                  <a:srgbClr val="0D0D0D"/>
                </a:solidFill>
                <a:latin typeface="+mn-lt"/>
              </a:rPr>
              <a:t>DigitAndFloat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=1000+123.45;     </a:t>
            </a:r>
            <a:r>
              <a:rPr lang="en-US" altLang="ru-RU" sz="2200" b="0" dirty="0">
                <a:solidFill>
                  <a:srgbClr val="006600"/>
                </a:solidFill>
                <a:latin typeface="+mn-lt"/>
              </a:rPr>
              <a:t>//</a:t>
            </a:r>
            <a:r>
              <a:rPr lang="uk-UA" altLang="ru-RU" sz="2200" b="0" dirty="0">
                <a:solidFill>
                  <a:srgbClr val="006600"/>
                </a:solidFill>
                <a:latin typeface="+mn-lt"/>
              </a:rPr>
              <a:t>константні вирази </a:t>
            </a:r>
          </a:p>
          <a:p>
            <a:r>
              <a:rPr lang="en-US" altLang="ru-RU" sz="2200" b="0" dirty="0" err="1">
                <a:solidFill>
                  <a:srgbClr val="000099"/>
                </a:solidFill>
                <a:latin typeface="+mn-lt"/>
              </a:rPr>
              <a:t>const</a:t>
            </a:r>
            <a:r>
              <a:rPr lang="en-US" altLang="ru-RU" sz="2200" b="0" dirty="0">
                <a:solidFill>
                  <a:srgbClr val="000099"/>
                </a:solidFill>
                <a:latin typeface="+mn-lt"/>
              </a:rPr>
              <a:t> </a:t>
            </a:r>
            <a:r>
              <a:rPr lang="en-US" altLang="ru-RU" sz="2200" b="0" dirty="0" err="1">
                <a:solidFill>
                  <a:srgbClr val="000099"/>
                </a:solidFill>
                <a:latin typeface="+mn-lt"/>
              </a:rPr>
              <a:t>int</a:t>
            </a:r>
            <a:r>
              <a:rPr lang="en-US" altLang="ru-RU" sz="2200" b="0" dirty="0">
                <a:solidFill>
                  <a:srgbClr val="0033CC"/>
                </a:solidFill>
                <a:latin typeface="+mn-lt"/>
              </a:rPr>
              <a:t> </a:t>
            </a:r>
            <a:r>
              <a:rPr lang="en-US" altLang="ru-RU" sz="2200" b="0" dirty="0" err="1">
                <a:solidFill>
                  <a:srgbClr val="0D0D0D"/>
                </a:solidFill>
                <a:latin typeface="+mn-lt"/>
              </a:rPr>
              <a:t>NumericalExpression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 = 976 – 453; </a:t>
            </a:r>
          </a:p>
          <a:p>
            <a:r>
              <a:rPr lang="en-US" altLang="ru-RU" sz="2200" b="0" dirty="0" err="1">
                <a:solidFill>
                  <a:srgbClr val="000099"/>
                </a:solidFill>
                <a:latin typeface="+mn-lt"/>
              </a:rPr>
              <a:t>const</a:t>
            </a:r>
            <a:r>
              <a:rPr lang="en-US" altLang="ru-RU" sz="2200" b="0" dirty="0">
                <a:solidFill>
                  <a:srgbClr val="000099"/>
                </a:solidFill>
                <a:latin typeface="+mn-lt"/>
              </a:rPr>
              <a:t> char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 </a:t>
            </a:r>
            <a:r>
              <a:rPr lang="en-US" altLang="ru-RU" sz="2200" b="0" dirty="0" err="1">
                <a:solidFill>
                  <a:srgbClr val="0D0D0D"/>
                </a:solidFill>
                <a:latin typeface="+mn-lt"/>
              </a:rPr>
              <a:t>CharExpression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 = </a:t>
            </a:r>
            <a:r>
              <a:rPr lang="en-US" altLang="ru-RU" sz="2200" b="0" dirty="0">
                <a:solidFill>
                  <a:srgbClr val="C00000"/>
                </a:solidFill>
                <a:latin typeface="+mn-lt"/>
              </a:rPr>
              <a:t>'a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 </a:t>
            </a:r>
            <a:r>
              <a:rPr lang="en-US" altLang="ru-RU" sz="2200" b="0" dirty="0">
                <a:solidFill>
                  <a:srgbClr val="C00000"/>
                </a:solidFill>
                <a:latin typeface="+mn-lt"/>
              </a:rPr>
              <a:t>'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 + </a:t>
            </a:r>
            <a:r>
              <a:rPr lang="en-US" altLang="ru-RU" sz="2200" b="0" dirty="0">
                <a:solidFill>
                  <a:srgbClr val="C00000"/>
                </a:solidFill>
                <a:latin typeface="+mn-lt"/>
              </a:rPr>
              <a:t>'b'</a:t>
            </a:r>
            <a:r>
              <a:rPr lang="en-US" altLang="ru-RU" sz="2200" b="0" dirty="0">
                <a:latin typeface="+mn-lt"/>
              </a:rPr>
              <a:t>;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 </a:t>
            </a:r>
          </a:p>
          <a:p>
            <a:r>
              <a:rPr lang="en-US" altLang="ru-RU" sz="2200" b="0" dirty="0" err="1">
                <a:solidFill>
                  <a:srgbClr val="000099"/>
                </a:solidFill>
                <a:latin typeface="+mn-lt"/>
              </a:rPr>
              <a:t>const</a:t>
            </a:r>
            <a:r>
              <a:rPr lang="en-US" altLang="ru-RU" sz="2200" b="0" dirty="0">
                <a:solidFill>
                  <a:srgbClr val="000099"/>
                </a:solidFill>
                <a:latin typeface="+mn-lt"/>
              </a:rPr>
              <a:t> </a:t>
            </a:r>
            <a:r>
              <a:rPr lang="en-US" altLang="ru-RU" sz="2200" b="0" dirty="0" err="1">
                <a:solidFill>
                  <a:srgbClr val="000099"/>
                </a:solidFill>
                <a:latin typeface="+mn-lt"/>
              </a:rPr>
              <a:t>bool</a:t>
            </a:r>
            <a:r>
              <a:rPr lang="en-US" altLang="ru-RU" sz="2200" b="0" dirty="0">
                <a:solidFill>
                  <a:srgbClr val="0033CC"/>
                </a:solidFill>
                <a:latin typeface="+mn-lt"/>
              </a:rPr>
              <a:t> </a:t>
            </a:r>
            <a:r>
              <a:rPr lang="en-US" altLang="ru-RU" sz="2200" b="0" dirty="0" err="1">
                <a:solidFill>
                  <a:srgbClr val="0D0D0D"/>
                </a:solidFill>
                <a:latin typeface="+mn-lt"/>
              </a:rPr>
              <a:t>BoolExpression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 = 5 &amp; 3; </a:t>
            </a:r>
          </a:p>
          <a:p>
            <a:r>
              <a:rPr lang="en-US" altLang="ru-RU" sz="2200" b="0" dirty="0" err="1">
                <a:solidFill>
                  <a:srgbClr val="000099"/>
                </a:solidFill>
                <a:latin typeface="+mn-lt"/>
              </a:rPr>
              <a:t>const</a:t>
            </a:r>
            <a:r>
              <a:rPr lang="en-US" altLang="ru-RU" sz="2200" b="0" dirty="0">
                <a:solidFill>
                  <a:srgbClr val="000099"/>
                </a:solidFill>
                <a:latin typeface="+mn-lt"/>
              </a:rPr>
              <a:t> </a:t>
            </a:r>
            <a:r>
              <a:rPr lang="en-US" altLang="ru-RU" sz="2200" b="0" dirty="0" err="1">
                <a:solidFill>
                  <a:srgbClr val="000099"/>
                </a:solidFill>
                <a:latin typeface="+mn-lt"/>
              </a:rPr>
              <a:t>bool</a:t>
            </a:r>
            <a:r>
              <a:rPr lang="en-US" altLang="ru-RU" sz="2200" b="0" dirty="0">
                <a:solidFill>
                  <a:srgbClr val="0033CC"/>
                </a:solidFill>
                <a:latin typeface="+mn-lt"/>
              </a:rPr>
              <a:t> </a:t>
            </a:r>
            <a:r>
              <a:rPr lang="en-US" altLang="ru-RU" sz="2200" b="0" dirty="0" err="1">
                <a:solidFill>
                  <a:srgbClr val="0D0D0D"/>
                </a:solidFill>
                <a:latin typeface="+mn-lt"/>
              </a:rPr>
              <a:t>ReferExpression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 = digit &lt; </a:t>
            </a:r>
            <a:r>
              <a:rPr lang="en-US" altLang="ru-RU" sz="2200" b="0" dirty="0" err="1">
                <a:solidFill>
                  <a:srgbClr val="0D0D0D"/>
                </a:solidFill>
                <a:latin typeface="+mn-lt"/>
              </a:rPr>
              <a:t>NumericalExpression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; </a:t>
            </a:r>
          </a:p>
          <a:p>
            <a:r>
              <a:rPr lang="en-US" altLang="ru-RU" sz="2200" b="0" dirty="0" err="1">
                <a:solidFill>
                  <a:srgbClr val="000099"/>
                </a:solidFill>
                <a:latin typeface="+mn-lt"/>
              </a:rPr>
              <a:t>const</a:t>
            </a:r>
            <a:r>
              <a:rPr lang="en-US" altLang="ru-RU" sz="2200" b="0" dirty="0">
                <a:solidFill>
                  <a:srgbClr val="000099"/>
                </a:solidFill>
                <a:latin typeface="+mn-lt"/>
              </a:rPr>
              <a:t> float</a:t>
            </a:r>
            <a:r>
              <a:rPr lang="en-US" altLang="ru-RU" sz="2200" b="0" dirty="0">
                <a:solidFill>
                  <a:srgbClr val="0D0D0D"/>
                </a:solidFill>
                <a:latin typeface="+mn-lt"/>
              </a:rPr>
              <a:t> expr=abs(floor(sin(3.14159265358979323846/2)+pow(2.0,5)));</a:t>
            </a:r>
            <a:endParaRPr lang="uk-UA" altLang="ru-RU" sz="2200" b="0" dirty="0">
              <a:solidFill>
                <a:srgbClr val="0D0D0D"/>
              </a:solidFill>
              <a:latin typeface="+mn-lt"/>
            </a:endParaRPr>
          </a:p>
        </p:txBody>
      </p:sp>
      <p:sp>
        <p:nvSpPr>
          <p:cNvPr id="198664" name="Rectangle 8"/>
          <p:cNvSpPr>
            <a:spLocks noChangeArrowheads="1"/>
          </p:cNvSpPr>
          <p:nvPr/>
        </p:nvSpPr>
        <p:spPr bwMode="auto">
          <a:xfrm>
            <a:off x="0" y="1093812"/>
            <a:ext cx="12072664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ctr"/>
            <a:r>
              <a:rPr lang="uk-UA" altLang="ru-RU" sz="2400" b="0" dirty="0">
                <a:solidFill>
                  <a:srgbClr val="0000CC"/>
                </a:solidFill>
                <a:latin typeface="+mn-lt"/>
              </a:rPr>
              <a:t>Константні вирази обчислюються під час компіляції програми, а не під час її виконання.</a:t>
            </a:r>
            <a:r>
              <a:rPr lang="ru-RU" altLang="ru-RU" sz="2400" dirty="0">
                <a:solidFill>
                  <a:srgbClr val="0000CC"/>
                </a:solidFill>
                <a:latin typeface="+mn-lt"/>
              </a:rPr>
              <a:t> 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29" name="Text Box 13"/>
          <p:cNvSpPr txBox="1">
            <a:spLocks noChangeArrowheads="1"/>
          </p:cNvSpPr>
          <p:nvPr/>
        </p:nvSpPr>
        <p:spPr bwMode="auto">
          <a:xfrm>
            <a:off x="1524000" y="1"/>
            <a:ext cx="9144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uk-UA" altLang="ru-RU" sz="4000" dirty="0">
                <a:solidFill>
                  <a:schemeClr val="bg1"/>
                </a:solidFill>
              </a:rPr>
              <a:t>Зміст </a:t>
            </a:r>
            <a:endParaRPr lang="ru-RU" altLang="ru-RU" sz="4000" dirty="0">
              <a:solidFill>
                <a:schemeClr val="bg1"/>
              </a:solidFill>
            </a:endParaRPr>
          </a:p>
        </p:txBody>
      </p:sp>
      <p:sp>
        <p:nvSpPr>
          <p:cNvPr id="60430" name="Rectangle 14"/>
          <p:cNvSpPr>
            <a:spLocks noChangeArrowheads="1"/>
          </p:cNvSpPr>
          <p:nvPr/>
        </p:nvSpPr>
        <p:spPr bwMode="auto">
          <a:xfrm>
            <a:off x="2639616" y="2195185"/>
            <a:ext cx="9145015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 indent="450850">
              <a:tabLst>
                <a:tab pos="61468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tabLst>
                <a:tab pos="61468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tabLst>
                <a:tab pos="61468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tabLst>
                <a:tab pos="61468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tabLst>
                <a:tab pos="61468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61468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61468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61468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61468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indent="0"/>
            <a:r>
              <a:rPr lang="uk-UA" altLang="ru-RU" sz="2400" dirty="0">
                <a:solidFill>
                  <a:srgbClr val="C0C0C0"/>
                </a:solidFill>
              </a:rPr>
              <a:t>2.1. Робота у середовищі </a:t>
            </a:r>
            <a:r>
              <a:rPr lang="uk-UA" altLang="ru-RU" sz="2400" dirty="0" err="1">
                <a:solidFill>
                  <a:srgbClr val="C0C0C0"/>
                </a:solidFill>
              </a:rPr>
              <a:t>Visual</a:t>
            </a:r>
            <a:r>
              <a:rPr lang="uk-UA" altLang="ru-RU" sz="2400" dirty="0">
                <a:solidFill>
                  <a:srgbClr val="C0C0C0"/>
                </a:solidFill>
              </a:rPr>
              <a:t> </a:t>
            </a:r>
            <a:r>
              <a:rPr lang="uk-UA" altLang="ru-RU" sz="2400" dirty="0" err="1">
                <a:solidFill>
                  <a:srgbClr val="C0C0C0"/>
                </a:solidFill>
              </a:rPr>
              <a:t>Studio</a:t>
            </a:r>
            <a:r>
              <a:rPr lang="uk-UA" altLang="ru-RU" sz="2400" dirty="0">
                <a:solidFill>
                  <a:srgbClr val="C0C0C0"/>
                </a:solidFill>
              </a:rPr>
              <a:t> .NET</a:t>
            </a:r>
            <a:endParaRPr lang="en-US" altLang="ru-RU" sz="2400" dirty="0">
              <a:solidFill>
                <a:srgbClr val="C0C0C0"/>
              </a:solidFill>
            </a:endParaRPr>
          </a:p>
          <a:p>
            <a:pPr indent="0"/>
            <a:r>
              <a:rPr lang="uk-UA" altLang="ru-RU" sz="2400" dirty="0">
                <a:solidFill>
                  <a:srgbClr val="C0C0C0"/>
                </a:solidFill>
              </a:rPr>
              <a:t>2.2. Словник мови С</a:t>
            </a:r>
            <a:r>
              <a:rPr lang="en-US" altLang="ru-RU" sz="2400" dirty="0">
                <a:solidFill>
                  <a:srgbClr val="C0C0C0"/>
                </a:solidFill>
              </a:rPr>
              <a:t>/C++ </a:t>
            </a:r>
            <a:r>
              <a:rPr lang="uk-UA" altLang="ru-RU" sz="2400" dirty="0">
                <a:solidFill>
                  <a:srgbClr val="C0C0C0"/>
                </a:solidFill>
              </a:rPr>
              <a:t>та загальна структура програми</a:t>
            </a:r>
            <a:endParaRPr lang="en-US" altLang="ru-RU" sz="2400" dirty="0">
              <a:solidFill>
                <a:srgbClr val="C0C0C0"/>
              </a:solidFill>
            </a:endParaRPr>
          </a:p>
          <a:p>
            <a:pPr indent="0"/>
            <a:r>
              <a:rPr lang="uk-UA" altLang="ru-RU" sz="2400" dirty="0"/>
              <a:t>2.3</a:t>
            </a:r>
            <a:r>
              <a:rPr lang="uk-UA" altLang="ru-RU" sz="2400" dirty="0">
                <a:hlinkClick r:id="rId2" action="ppaction://hlinksldjump"/>
              </a:rPr>
              <a:t>. Прості типи </a:t>
            </a:r>
            <a:r>
              <a:rPr lang="uk-UA" altLang="ru-RU" sz="2400" dirty="0">
                <a:hlinkClick r:id="rId2" action="ppaction://hlinksldjump"/>
              </a:rPr>
              <a:t>даних</a:t>
            </a:r>
            <a:endParaRPr lang="en-US" altLang="ru-RU" sz="2400" dirty="0"/>
          </a:p>
          <a:p>
            <a:pPr indent="0"/>
            <a:r>
              <a:rPr lang="uk-UA" altLang="ru-RU" sz="2400" dirty="0"/>
              <a:t>2.4. </a:t>
            </a:r>
            <a:r>
              <a:rPr lang="uk-UA" altLang="ru-RU" sz="2400" dirty="0">
                <a:hlinkClick r:id="rId3" action="ppaction://hlinksldjump"/>
              </a:rPr>
              <a:t>Константи, змінні, вирази</a:t>
            </a:r>
            <a:endParaRPr lang="en-US" altLang="ru-RU" sz="2400" dirty="0"/>
          </a:p>
          <a:p>
            <a:pPr indent="0"/>
            <a:r>
              <a:rPr lang="uk-UA" altLang="ru-RU" sz="2400" dirty="0"/>
              <a:t>2.5. </a:t>
            </a:r>
            <a:r>
              <a:rPr lang="uk-UA" altLang="ru-RU" sz="2400" dirty="0"/>
              <a:t>Операції присвоєння та функції </a:t>
            </a:r>
            <a:r>
              <a:rPr lang="uk-UA" altLang="ru-RU" sz="2400" dirty="0" smtClean="0"/>
              <a:t>введення-виведення</a:t>
            </a:r>
            <a:endParaRPr lang="en-US" altLang="ru-RU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368" y="1825853"/>
            <a:ext cx="1878789" cy="25978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53988"/>
            <a:ext cx="12192000" cy="46672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algn="ctr"/>
            <a:r>
              <a:rPr lang="uk-UA" altLang="ru-RU" sz="4000" b="1" dirty="0">
                <a:solidFill>
                  <a:schemeClr val="bg1"/>
                </a:solidFill>
                <a:latin typeface="+mn-lt"/>
              </a:rPr>
              <a:t>Операція</a:t>
            </a:r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 виклику функції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4294967295"/>
          </p:nvPr>
        </p:nvSpPr>
        <p:spPr>
          <a:xfrm>
            <a:off x="911424" y="1052514"/>
            <a:ext cx="11280576" cy="19444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miter lim="800000"/>
            <a:headEnd/>
            <a:tailEnd/>
          </a:ln>
        </p:spPr>
        <p:txBody>
          <a:bodyPr>
            <a:normAutofit lnSpcReduction="10000"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uk-UA" altLang="ru-RU" sz="2200" i="1" dirty="0" smtClean="0">
                <a:solidFill>
                  <a:srgbClr val="0000CC"/>
                </a:solidFill>
              </a:rPr>
              <a:t>Виклик </a:t>
            </a:r>
            <a:r>
              <a:rPr lang="uk-UA" altLang="ru-RU" sz="2200" i="1" dirty="0">
                <a:solidFill>
                  <a:srgbClr val="0000CC"/>
                </a:solidFill>
              </a:rPr>
              <a:t>функції</a:t>
            </a:r>
            <a:r>
              <a:rPr lang="uk-UA" altLang="ru-RU" sz="2200" dirty="0">
                <a:solidFill>
                  <a:srgbClr val="0000CC"/>
                </a:solidFill>
              </a:rPr>
              <a:t> </a:t>
            </a:r>
            <a:r>
              <a:rPr lang="uk-UA" altLang="ru-RU" sz="2200" dirty="0">
                <a:solidFill>
                  <a:srgbClr val="0D0D0D"/>
                </a:solidFill>
              </a:rPr>
              <a:t>приводить до виконання вказаних у ній дій.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uk-UA" altLang="ru-RU" sz="2200" dirty="0">
                <a:solidFill>
                  <a:srgbClr val="0D0D0D"/>
                </a:solidFill>
              </a:rPr>
              <a:t>Для компіляції викликів компілятору достатньо мати інформацію про:</a:t>
            </a:r>
          </a:p>
          <a:p>
            <a:pPr lvl="1">
              <a:lnSpc>
                <a:spcPct val="80000"/>
              </a:lnSpc>
              <a:buClr>
                <a:srgbClr val="000099"/>
              </a:buClr>
              <a:buFont typeface="Wingdings" panose="05000000000000000000" pitchFamily="2" charset="2"/>
              <a:buChar char="q"/>
            </a:pPr>
            <a:r>
              <a:rPr lang="uk-UA" altLang="ru-RU" sz="2200" dirty="0">
                <a:solidFill>
                  <a:srgbClr val="0D0D0D"/>
                </a:solidFill>
              </a:rPr>
              <a:t> ім'я функції, </a:t>
            </a:r>
          </a:p>
          <a:p>
            <a:pPr lvl="1">
              <a:lnSpc>
                <a:spcPct val="80000"/>
              </a:lnSpc>
              <a:buClr>
                <a:srgbClr val="000099"/>
              </a:buClr>
              <a:buFont typeface="Wingdings" panose="05000000000000000000" pitchFamily="2" charset="2"/>
              <a:buChar char="q"/>
            </a:pPr>
            <a:r>
              <a:rPr lang="uk-UA" altLang="ru-RU" sz="2200" dirty="0">
                <a:solidFill>
                  <a:srgbClr val="0D0D0D"/>
                </a:solidFill>
              </a:rPr>
              <a:t> кількість параметрів</a:t>
            </a:r>
          </a:p>
          <a:p>
            <a:pPr lvl="1">
              <a:lnSpc>
                <a:spcPct val="80000"/>
              </a:lnSpc>
              <a:buClr>
                <a:srgbClr val="000099"/>
              </a:buClr>
              <a:buFont typeface="Wingdings" panose="05000000000000000000" pitchFamily="2" charset="2"/>
              <a:buChar char="q"/>
            </a:pPr>
            <a:r>
              <a:rPr lang="uk-UA" altLang="ru-RU" sz="2200" dirty="0">
                <a:solidFill>
                  <a:srgbClr val="0D0D0D"/>
                </a:solidFill>
              </a:rPr>
              <a:t> типи параметрів, </a:t>
            </a:r>
          </a:p>
          <a:p>
            <a:pPr lvl="1">
              <a:lnSpc>
                <a:spcPct val="80000"/>
              </a:lnSpc>
              <a:buClr>
                <a:srgbClr val="000099"/>
              </a:buClr>
              <a:buFont typeface="Wingdings" panose="05000000000000000000" pitchFamily="2" charset="2"/>
              <a:buChar char="q"/>
            </a:pPr>
            <a:r>
              <a:rPr lang="uk-UA" altLang="ru-RU" sz="2200" dirty="0">
                <a:solidFill>
                  <a:srgbClr val="0D0D0D"/>
                </a:solidFill>
              </a:rPr>
              <a:t> тип результату.</a:t>
            </a:r>
          </a:p>
        </p:txBody>
      </p:sp>
      <p:grpSp>
        <p:nvGrpSpPr>
          <p:cNvPr id="4" name="Скругленный прямоугольник 3"/>
          <p:cNvGrpSpPr>
            <a:grpSpLocks/>
          </p:cNvGrpSpPr>
          <p:nvPr/>
        </p:nvGrpSpPr>
        <p:grpSpPr bwMode="auto">
          <a:xfrm>
            <a:off x="4306132" y="3915104"/>
            <a:ext cx="2987848" cy="1079500"/>
            <a:chOff x="215" y="1716"/>
            <a:chExt cx="4512" cy="680"/>
          </a:xfrm>
        </p:grpSpPr>
        <p:pic>
          <p:nvPicPr>
            <p:cNvPr id="196614" name="Скругленный прямоугольник 3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" y="1716"/>
              <a:ext cx="4512" cy="6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6615" name="Text Box 7"/>
            <p:cNvSpPr txBox="1">
              <a:spLocks noChangeArrowheads="1"/>
            </p:cNvSpPr>
            <p:nvPr/>
          </p:nvSpPr>
          <p:spPr bwMode="auto">
            <a:xfrm>
              <a:off x="278" y="1764"/>
              <a:ext cx="4388" cy="532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  <a:effectLst>
              <a:outerShdw dist="107763" dir="2700000" algn="ctr" rotWithShape="0">
                <a:srgbClr val="808080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 marL="342900" indent="-3429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200000"/>
              </a:pPr>
              <a:r>
                <a:rPr lang="uk-UA" altLang="ru-RU" sz="2400" dirty="0">
                  <a:solidFill>
                    <a:srgbClr val="0D0D0D"/>
                  </a:solidFill>
                  <a:latin typeface="+mn-lt"/>
                </a:rPr>
                <a:t> </a:t>
              </a:r>
              <a:r>
                <a:rPr lang="en-US" altLang="ru-RU" sz="2400" dirty="0">
                  <a:solidFill>
                    <a:srgbClr val="0000CC"/>
                  </a:solidFill>
                  <a:latin typeface="+mn-lt"/>
                </a:rPr>
                <a:t>expr(</a:t>
              </a:r>
              <a:r>
                <a:rPr lang="en-US" altLang="ru-RU" sz="2400" dirty="0" err="1">
                  <a:solidFill>
                    <a:srgbClr val="0000CC"/>
                  </a:solidFill>
                  <a:latin typeface="+mn-lt"/>
                </a:rPr>
                <a:t>expr_list</a:t>
              </a:r>
              <a:r>
                <a:rPr lang="en-US" altLang="ru-RU" sz="2400" dirty="0">
                  <a:solidFill>
                    <a:srgbClr val="0000CC"/>
                  </a:solidFill>
                  <a:latin typeface="+mn-lt"/>
                </a:rPr>
                <a:t>)</a:t>
              </a:r>
              <a:r>
                <a:rPr lang="uk-UA" altLang="ru-RU" sz="2400" dirty="0">
                  <a:solidFill>
                    <a:srgbClr val="0000CC"/>
                  </a:solidFill>
                  <a:latin typeface="+mn-lt"/>
                </a:rPr>
                <a:t>;</a:t>
              </a:r>
            </a:p>
          </p:txBody>
        </p:sp>
      </p:grpSp>
      <p:sp>
        <p:nvSpPr>
          <p:cNvPr id="196616" name="Rectangle 8"/>
          <p:cNvSpPr>
            <a:spLocks noChangeArrowheads="1"/>
          </p:cNvSpPr>
          <p:nvPr/>
        </p:nvSpPr>
        <p:spPr bwMode="auto">
          <a:xfrm>
            <a:off x="4287076" y="3149792"/>
            <a:ext cx="35956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uk-UA" altLang="ru-RU" sz="2400" dirty="0">
                <a:solidFill>
                  <a:srgbClr val="0D0D0D"/>
                </a:solidFill>
                <a:latin typeface="+mn-lt"/>
              </a:rPr>
              <a:t>Операції виклику функції</a:t>
            </a:r>
            <a:endParaRPr lang="ru-RU" altLang="ru-RU" sz="2400" dirty="0">
              <a:solidFill>
                <a:srgbClr val="0D0D0D"/>
              </a:solidFill>
              <a:latin typeface="+mn-lt"/>
            </a:endParaRPr>
          </a:p>
        </p:txBody>
      </p:sp>
      <p:sp>
        <p:nvSpPr>
          <p:cNvPr id="196617" name="Rectangle 9"/>
          <p:cNvSpPr>
            <a:spLocks noChangeArrowheads="1"/>
          </p:cNvSpPr>
          <p:nvPr/>
        </p:nvSpPr>
        <p:spPr bwMode="auto">
          <a:xfrm>
            <a:off x="2296333" y="4869777"/>
            <a:ext cx="167642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uk-UA" altLang="ru-RU" sz="2200" b="0" dirty="0">
                <a:solidFill>
                  <a:srgbClr val="0D0D0D"/>
                </a:solidFill>
                <a:latin typeface="+mn-lt"/>
              </a:rPr>
              <a:t>ім'я функції </a:t>
            </a:r>
            <a:endParaRPr lang="ru-RU" altLang="ru-RU" sz="2200" b="0" dirty="0">
              <a:solidFill>
                <a:srgbClr val="0D0D0D"/>
              </a:solidFill>
              <a:latin typeface="+mn-lt"/>
            </a:endParaRPr>
          </a:p>
        </p:txBody>
      </p:sp>
      <p:sp>
        <p:nvSpPr>
          <p:cNvPr id="196618" name="Rectangle 10"/>
          <p:cNvSpPr>
            <a:spLocks noChangeArrowheads="1"/>
          </p:cNvSpPr>
          <p:nvPr/>
        </p:nvSpPr>
        <p:spPr bwMode="auto">
          <a:xfrm>
            <a:off x="7608168" y="5034387"/>
            <a:ext cx="269125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uk-UA" altLang="ru-RU" sz="2200" b="0" dirty="0">
                <a:solidFill>
                  <a:srgbClr val="0D0D0D"/>
                </a:solidFill>
                <a:latin typeface="+mn-lt"/>
              </a:rPr>
              <a:t>список її аргументів.</a:t>
            </a:r>
            <a:endParaRPr lang="ru-RU" altLang="ru-RU" sz="2200" b="0" dirty="0">
              <a:solidFill>
                <a:srgbClr val="0D0D0D"/>
              </a:solidFill>
              <a:latin typeface="+mn-lt"/>
            </a:endParaRPr>
          </a:p>
        </p:txBody>
      </p:sp>
      <p:sp>
        <p:nvSpPr>
          <p:cNvPr id="196619" name="Line 11"/>
          <p:cNvSpPr>
            <a:spLocks noChangeShapeType="1"/>
          </p:cNvSpPr>
          <p:nvPr/>
        </p:nvSpPr>
        <p:spPr bwMode="auto">
          <a:xfrm flipH="1">
            <a:off x="3639376" y="4622463"/>
            <a:ext cx="129540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196620" name="Line 12"/>
          <p:cNvSpPr>
            <a:spLocks noChangeShapeType="1"/>
          </p:cNvSpPr>
          <p:nvPr/>
        </p:nvSpPr>
        <p:spPr bwMode="auto">
          <a:xfrm>
            <a:off x="6051532" y="4589140"/>
            <a:ext cx="1943100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4" name="Заголовок 1"/>
          <p:cNvSpPr txBox="1">
            <a:spLocks/>
          </p:cNvSpPr>
          <p:nvPr/>
        </p:nvSpPr>
        <p:spPr bwMode="auto">
          <a:xfrm>
            <a:off x="1919288" y="0"/>
            <a:ext cx="7848600" cy="69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uk-UA" altLang="ru-RU" sz="3600" dirty="0">
                <a:solidFill>
                  <a:schemeClr val="bg1"/>
                </a:solidFill>
                <a:latin typeface="+mn-lt"/>
              </a:rPr>
              <a:t>Операції присвоєння</a:t>
            </a:r>
          </a:p>
        </p:txBody>
      </p:sp>
      <p:sp>
        <p:nvSpPr>
          <p:cNvPr id="209925" name="Текст 2"/>
          <p:cNvSpPr txBox="1">
            <a:spLocks/>
          </p:cNvSpPr>
          <p:nvPr/>
        </p:nvSpPr>
        <p:spPr bwMode="auto">
          <a:xfrm>
            <a:off x="479376" y="2728134"/>
            <a:ext cx="10873208" cy="120492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8001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SzPct val="200000"/>
            </a:pPr>
            <a:r>
              <a:rPr lang="uk-UA" altLang="ru-RU" sz="2000" b="0" dirty="0">
                <a:latin typeface="+mn-lt"/>
              </a:rPr>
              <a:t>За допомогою операції присвоєння виконуються дії, які можна записати у вигляді алгоритму</a:t>
            </a:r>
            <a:r>
              <a:rPr lang="en-US" altLang="ru-RU" sz="2000" b="0" dirty="0">
                <a:latin typeface="+mn-lt"/>
              </a:rPr>
              <a:t>:</a:t>
            </a:r>
            <a:endParaRPr lang="uk-UA" altLang="ru-RU" sz="2000" b="0" dirty="0">
              <a:latin typeface="+mn-lt"/>
            </a:endParaRPr>
          </a:p>
          <a:p>
            <a:pPr marL="914400" lvl="1" indent="-457200">
              <a:spcBef>
                <a:spcPct val="20000"/>
              </a:spcBef>
              <a:buSzPct val="100000"/>
              <a:buFont typeface="+mj-lt"/>
              <a:buAutoNum type="arabicPeriod"/>
            </a:pPr>
            <a:r>
              <a:rPr lang="uk-UA" altLang="ru-RU" sz="2000" b="0" dirty="0">
                <a:latin typeface="+mn-lt"/>
              </a:rPr>
              <a:t>обчислити значення виразу, записаного праворуч від символу присвоєння.</a:t>
            </a:r>
          </a:p>
          <a:p>
            <a:pPr marL="914400" lvl="1" indent="-457200">
              <a:spcBef>
                <a:spcPct val="20000"/>
              </a:spcBef>
              <a:buSzPct val="100000"/>
              <a:buFont typeface="+mj-lt"/>
              <a:buAutoNum type="arabicPeriod"/>
            </a:pPr>
            <a:r>
              <a:rPr lang="uk-UA" altLang="ru-RU" sz="2000" b="0" dirty="0">
                <a:latin typeface="+mn-lt"/>
              </a:rPr>
              <a:t>надати отримане значення змінній, позначеній ім'ям ліворуч від символу присвоєння.</a:t>
            </a:r>
          </a:p>
        </p:txBody>
      </p:sp>
      <p:sp>
        <p:nvSpPr>
          <p:cNvPr id="209926" name="Rectangle 6"/>
          <p:cNvSpPr>
            <a:spLocks noChangeArrowheads="1"/>
          </p:cNvSpPr>
          <p:nvPr/>
        </p:nvSpPr>
        <p:spPr bwMode="auto">
          <a:xfrm>
            <a:off x="2869760" y="1150679"/>
            <a:ext cx="622458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uk-UA" altLang="ru-RU" sz="2400" dirty="0">
                <a:latin typeface="+mn-lt"/>
              </a:rPr>
              <a:t>Синтаксис операції присвоєння:</a:t>
            </a:r>
          </a:p>
        </p:txBody>
      </p:sp>
      <p:grpSp>
        <p:nvGrpSpPr>
          <p:cNvPr id="2" name="Группа 1"/>
          <p:cNvGrpSpPr/>
          <p:nvPr/>
        </p:nvGrpSpPr>
        <p:grpSpPr>
          <a:xfrm>
            <a:off x="2872832" y="1773364"/>
            <a:ext cx="5040312" cy="793750"/>
            <a:chOff x="2855640" y="2864622"/>
            <a:chExt cx="5040312" cy="793750"/>
          </a:xfrm>
        </p:grpSpPr>
        <p:sp>
          <p:nvSpPr>
            <p:cNvPr id="209929" name="AutoShape 9"/>
            <p:cNvSpPr>
              <a:spLocks noChangeArrowheads="1"/>
            </p:cNvSpPr>
            <p:nvPr/>
          </p:nvSpPr>
          <p:spPr bwMode="auto">
            <a:xfrm>
              <a:off x="2855640" y="2864622"/>
              <a:ext cx="5040312" cy="79375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endParaRPr lang="ru-RU"/>
            </a:p>
          </p:txBody>
        </p:sp>
        <p:sp>
          <p:nvSpPr>
            <p:cNvPr id="209927" name="Rectangle 7"/>
            <p:cNvSpPr>
              <a:spLocks noChangeArrowheads="1"/>
            </p:cNvSpPr>
            <p:nvPr/>
          </p:nvSpPr>
          <p:spPr bwMode="auto">
            <a:xfrm>
              <a:off x="3035821" y="2976160"/>
              <a:ext cx="4679950" cy="473075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uk-UA" altLang="ru-RU" sz="2500" dirty="0" smtClean="0">
                  <a:latin typeface="+mn-lt"/>
                </a:rPr>
                <a:t>ідентифікатор </a:t>
              </a:r>
              <a:r>
                <a:rPr lang="uk-UA" altLang="ru-RU" sz="2500" dirty="0">
                  <a:latin typeface="+mn-lt"/>
                </a:rPr>
                <a:t>= </a:t>
              </a:r>
              <a:r>
                <a:rPr lang="uk-UA" altLang="ru-RU" sz="2500" dirty="0" smtClean="0">
                  <a:latin typeface="+mn-lt"/>
                </a:rPr>
                <a:t>вираз;</a:t>
              </a:r>
              <a:endParaRPr lang="uk-UA" altLang="ru-RU" sz="2500" dirty="0">
                <a:latin typeface="+mn-lt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58" name="Rectangle 14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12192000" cy="57626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Процес модифікації значень змінних </a:t>
            </a:r>
            <a:endParaRPr lang="ru-RU" altLang="ru-RU" sz="36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2" name="Рисунок 11"/>
          <p:cNvPicPr>
            <a:picLocks noGrp="1" noChangeAspect="1" noChangeArrowheads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094913" y="5273675"/>
            <a:ext cx="2097087" cy="835025"/>
          </a:xfrm>
          <a:prstGeom prst="rect">
            <a:avLst/>
          </a:prstGeom>
          <a:solidFill>
            <a:schemeClr val="bg1"/>
          </a:solidFill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10954" name="Рисунок 21"/>
          <p:cNvPicPr>
            <a:picLocks noGrp="1" noChangeAspect="1"/>
          </p:cNvPicPr>
          <p:nvPr>
            <p:ph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663952" y="1484313"/>
            <a:ext cx="6528048" cy="26654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" name="Скругленный прямоугольник 7"/>
          <p:cNvSpPr/>
          <p:nvPr/>
        </p:nvSpPr>
        <p:spPr>
          <a:xfrm>
            <a:off x="551384" y="880050"/>
            <a:ext cx="3499183" cy="5228650"/>
          </a:xfrm>
          <a:prstGeom prst="roundRect">
            <a:avLst/>
          </a:prstGeom>
          <a:gradFill flip="none" rotWithShape="1">
            <a:gsLst>
              <a:gs pos="3000">
                <a:srgbClr val="F8D29A"/>
              </a:gs>
              <a:gs pos="50000">
                <a:schemeClr val="accent6">
                  <a:lumMod val="20000"/>
                  <a:lumOff val="80000"/>
                </a:schemeClr>
              </a:gs>
              <a:gs pos="93000">
                <a:srgbClr val="D1E4ED"/>
              </a:gs>
              <a:gs pos="70000">
                <a:schemeClr val="bg1"/>
              </a:gs>
              <a:gs pos="100000">
                <a:schemeClr val="accent1"/>
              </a:gs>
            </a:gsLst>
            <a:lin ang="13800000" scaled="0"/>
            <a:tileRect/>
          </a:gradFill>
          <a:ln>
            <a:solidFill>
              <a:schemeClr val="accent6">
                <a:lumMod val="20000"/>
                <a:lumOff val="80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 extrusionH="50800">
            <a:bevelT w="63500" h="254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ru-RU" sz="2200" dirty="0">
                <a:solidFill>
                  <a:srgbClr val="006600"/>
                </a:solidFill>
                <a:latin typeface="Times New Roman" panose="02020603050405020304" pitchFamily="18" charset="0"/>
              </a:rPr>
              <a:t>//ex</a:t>
            </a:r>
            <a:r>
              <a:rPr lang="uk-UA" altLang="ru-RU" sz="2200" dirty="0">
                <a:solidFill>
                  <a:srgbClr val="006600"/>
                </a:solidFill>
                <a:latin typeface="Times New Roman" panose="02020603050405020304" pitchFamily="18" charset="0"/>
              </a:rPr>
              <a:t>4.</a:t>
            </a:r>
            <a:r>
              <a:rPr lang="en-US" altLang="ru-RU" sz="2200" dirty="0" err="1">
                <a:solidFill>
                  <a:srgbClr val="006600"/>
                </a:solidFill>
                <a:latin typeface="Times New Roman" panose="02020603050405020304" pitchFamily="18" charset="0"/>
              </a:rPr>
              <a:t>cpp</a:t>
            </a:r>
            <a:r>
              <a:rPr lang="en-US" altLang="ru-RU" sz="2200" dirty="0">
                <a:solidFill>
                  <a:srgbClr val="006600"/>
                </a:solidFill>
                <a:latin typeface="Times New Roman" panose="02020603050405020304" pitchFamily="18" charset="0"/>
              </a:rPr>
              <a:t> </a:t>
            </a:r>
            <a:r>
              <a:rPr lang="uk-UA" altLang="ru-RU" sz="2200" dirty="0">
                <a:solidFill>
                  <a:srgbClr val="006600"/>
                </a:solidFill>
                <a:latin typeface="Times New Roman" panose="02020603050405020304" pitchFamily="18" charset="0"/>
              </a:rPr>
              <a:t>Присвоєння </a:t>
            </a:r>
            <a:endParaRPr lang="en-US" altLang="ru-RU" sz="2200" dirty="0">
              <a:solidFill>
                <a:srgbClr val="006600"/>
              </a:solidFill>
              <a:latin typeface="Times New Roman" panose="02020603050405020304" pitchFamily="18" charset="0"/>
            </a:endParaRPr>
          </a:p>
          <a:p>
            <a:r>
              <a:rPr lang="en-US" altLang="ru-RU" sz="2200" dirty="0">
                <a:solidFill>
                  <a:srgbClr val="0033CC"/>
                </a:solidFill>
                <a:latin typeface="Times New Roman" panose="02020603050405020304" pitchFamily="18" charset="0"/>
              </a:rPr>
              <a:t>#include</a:t>
            </a:r>
            <a:r>
              <a:rPr lang="en-US" altLang="ru-RU" sz="2200" dirty="0">
                <a:latin typeface="Times New Roman" panose="02020603050405020304" pitchFamily="18" charset="0"/>
              </a:rPr>
              <a:t> </a:t>
            </a:r>
            <a:r>
              <a:rPr lang="en-US" altLang="ru-RU" sz="2200" dirty="0">
                <a:solidFill>
                  <a:srgbClr val="C00000"/>
                </a:solidFill>
                <a:latin typeface="Times New Roman" panose="02020603050405020304" pitchFamily="18" charset="0"/>
              </a:rPr>
              <a:t>&lt;</a:t>
            </a:r>
            <a:r>
              <a:rPr lang="en-US" altLang="ru-RU" sz="2200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iostream</a:t>
            </a:r>
            <a:r>
              <a:rPr lang="en-US" altLang="ru-RU" sz="2200" dirty="0">
                <a:solidFill>
                  <a:srgbClr val="C00000"/>
                </a:solidFill>
                <a:latin typeface="Times New Roman" panose="02020603050405020304" pitchFamily="18" charset="0"/>
              </a:rPr>
              <a:t>&gt;</a:t>
            </a:r>
          </a:p>
          <a:p>
            <a:r>
              <a:rPr lang="en-US" altLang="ru-RU" sz="2200" dirty="0">
                <a:solidFill>
                  <a:srgbClr val="0033CC"/>
                </a:solidFill>
                <a:latin typeface="Times New Roman" panose="02020603050405020304" pitchFamily="18" charset="0"/>
              </a:rPr>
              <a:t>#include</a:t>
            </a:r>
            <a:r>
              <a:rPr lang="en-US" altLang="ru-RU" sz="2200" dirty="0">
                <a:latin typeface="Times New Roman" panose="02020603050405020304" pitchFamily="18" charset="0"/>
              </a:rPr>
              <a:t> </a:t>
            </a:r>
            <a:r>
              <a:rPr lang="en-US" altLang="ru-RU" sz="2200" dirty="0">
                <a:solidFill>
                  <a:srgbClr val="C00000"/>
                </a:solidFill>
                <a:latin typeface="Times New Roman" panose="02020603050405020304" pitchFamily="18" charset="0"/>
              </a:rPr>
              <a:t>&lt;</a:t>
            </a:r>
            <a:r>
              <a:rPr lang="en-US" altLang="ru-RU" sz="2200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conio.h</a:t>
            </a:r>
            <a:r>
              <a:rPr lang="en-US" altLang="ru-RU" sz="2200" dirty="0">
                <a:solidFill>
                  <a:srgbClr val="C00000"/>
                </a:solidFill>
                <a:latin typeface="Times New Roman" panose="02020603050405020304" pitchFamily="18" charset="0"/>
              </a:rPr>
              <a:t>&gt;</a:t>
            </a:r>
            <a:endParaRPr lang="uk-UA" altLang="ru-RU" sz="2200" dirty="0">
              <a:solidFill>
                <a:srgbClr val="C00000"/>
              </a:solidFill>
              <a:latin typeface="Times New Roman" panose="02020603050405020304" pitchFamily="18" charset="0"/>
            </a:endParaRPr>
          </a:p>
          <a:p>
            <a:r>
              <a:rPr lang="en-US" altLang="ru-RU" sz="2200" dirty="0">
                <a:solidFill>
                  <a:srgbClr val="0033CC"/>
                </a:solidFill>
                <a:latin typeface="Times New Roman" panose="02020603050405020304" pitchFamily="18" charset="0"/>
              </a:rPr>
              <a:t>using namespace </a:t>
            </a:r>
            <a:r>
              <a:rPr lang="en-US" altLang="ru-RU" sz="2200" dirty="0" err="1">
                <a:latin typeface="Times New Roman" panose="02020603050405020304" pitchFamily="18" charset="0"/>
              </a:rPr>
              <a:t>std</a:t>
            </a:r>
            <a:r>
              <a:rPr lang="en-US" altLang="ru-RU" sz="2200" dirty="0">
                <a:latin typeface="Times New Roman" panose="02020603050405020304" pitchFamily="18" charset="0"/>
              </a:rPr>
              <a:t>;</a:t>
            </a:r>
            <a:endParaRPr lang="uk-UA" altLang="ru-RU" sz="2200" dirty="0">
              <a:latin typeface="Times New Roman" panose="02020603050405020304" pitchFamily="18" charset="0"/>
            </a:endParaRPr>
          </a:p>
          <a:p>
            <a:r>
              <a:rPr lang="en-US" altLang="ru-RU" sz="2200" dirty="0" err="1">
                <a:solidFill>
                  <a:srgbClr val="0033CC"/>
                </a:solidFill>
                <a:latin typeface="Times New Roman" panose="02020603050405020304" pitchFamily="18" charset="0"/>
              </a:rPr>
              <a:t>int</a:t>
            </a:r>
            <a:r>
              <a:rPr lang="en-US" altLang="ru-RU" sz="2200" dirty="0">
                <a:solidFill>
                  <a:srgbClr val="0033CC"/>
                </a:solidFill>
                <a:latin typeface="Times New Roman" panose="02020603050405020304" pitchFamily="18" charset="0"/>
              </a:rPr>
              <a:t> </a:t>
            </a:r>
            <a:r>
              <a:rPr lang="en-US" altLang="ru-RU" sz="2200" dirty="0">
                <a:latin typeface="Times New Roman" panose="02020603050405020304" pitchFamily="18" charset="0"/>
              </a:rPr>
              <a:t>main() {</a:t>
            </a:r>
          </a:p>
          <a:p>
            <a:r>
              <a:rPr lang="en-US" altLang="ru-RU" sz="2200" dirty="0" err="1">
                <a:solidFill>
                  <a:srgbClr val="0033CC"/>
                </a:solidFill>
                <a:latin typeface="Times New Roman" panose="02020603050405020304" pitchFamily="18" charset="0"/>
              </a:rPr>
              <a:t>int</a:t>
            </a:r>
            <a:r>
              <a:rPr lang="en-US" altLang="ru-RU" sz="2200" dirty="0">
                <a:solidFill>
                  <a:srgbClr val="0033CC"/>
                </a:solidFill>
                <a:latin typeface="Times New Roman" panose="02020603050405020304" pitchFamily="18" charset="0"/>
              </a:rPr>
              <a:t> </a:t>
            </a:r>
            <a:r>
              <a:rPr lang="en-US" altLang="ru-RU" sz="2200" dirty="0">
                <a:latin typeface="Times New Roman" panose="02020603050405020304" pitchFamily="18" charset="0"/>
              </a:rPr>
              <a:t>x, y, z; </a:t>
            </a:r>
          </a:p>
          <a:p>
            <a:r>
              <a:rPr lang="en-US" altLang="ru-RU" sz="2200" dirty="0">
                <a:latin typeface="Times New Roman" panose="02020603050405020304" pitchFamily="18" charset="0"/>
              </a:rPr>
              <a:t>x = 1; </a:t>
            </a:r>
          </a:p>
          <a:p>
            <a:r>
              <a:rPr lang="en-US" altLang="ru-RU" sz="2200" dirty="0">
                <a:latin typeface="Times New Roman" panose="02020603050405020304" pitchFamily="18" charset="0"/>
              </a:rPr>
              <a:t>y = 3; </a:t>
            </a:r>
          </a:p>
          <a:p>
            <a:r>
              <a:rPr lang="en-US" altLang="ru-RU" sz="2200" dirty="0">
                <a:latin typeface="Times New Roman" panose="02020603050405020304" pitchFamily="18" charset="0"/>
              </a:rPr>
              <a:t>z = x + y;</a:t>
            </a:r>
          </a:p>
          <a:p>
            <a:r>
              <a:rPr lang="en-US" altLang="ru-RU" sz="2200" dirty="0" err="1">
                <a:latin typeface="Times New Roman" panose="02020603050405020304" pitchFamily="18" charset="0"/>
              </a:rPr>
              <a:t>cout</a:t>
            </a:r>
            <a:r>
              <a:rPr lang="en-US" altLang="ru-RU" sz="2200" dirty="0">
                <a:latin typeface="Times New Roman" panose="02020603050405020304" pitchFamily="18" charset="0"/>
              </a:rPr>
              <a:t>&lt;&lt;</a:t>
            </a:r>
            <a:r>
              <a:rPr lang="en-US" altLang="ru-RU" sz="2200" dirty="0">
                <a:solidFill>
                  <a:srgbClr val="C00000"/>
                </a:solidFill>
                <a:latin typeface="Times New Roman" panose="02020603050405020304" pitchFamily="18" charset="0"/>
              </a:rPr>
              <a:t>"z1: "</a:t>
            </a:r>
            <a:r>
              <a:rPr lang="en-US" altLang="ru-RU" sz="2200" dirty="0">
                <a:latin typeface="Times New Roman" panose="02020603050405020304" pitchFamily="18" charset="0"/>
              </a:rPr>
              <a:t>&lt;&lt;z&lt;&lt;</a:t>
            </a:r>
            <a:r>
              <a:rPr lang="en-US" altLang="ru-RU" sz="2200" dirty="0" err="1">
                <a:latin typeface="Times New Roman" panose="02020603050405020304" pitchFamily="18" charset="0"/>
              </a:rPr>
              <a:t>endl</a:t>
            </a:r>
            <a:r>
              <a:rPr lang="en-US" altLang="ru-RU" sz="2200" dirty="0">
                <a:latin typeface="Times New Roman" panose="02020603050405020304" pitchFamily="18" charset="0"/>
              </a:rPr>
              <a:t>;</a:t>
            </a:r>
          </a:p>
          <a:p>
            <a:r>
              <a:rPr lang="en-US" altLang="ru-RU" sz="2200" dirty="0">
                <a:latin typeface="Times New Roman" panose="02020603050405020304" pitchFamily="18" charset="0"/>
              </a:rPr>
              <a:t>z = z + 10;</a:t>
            </a:r>
          </a:p>
          <a:p>
            <a:r>
              <a:rPr lang="en-US" altLang="ru-RU" sz="2200" dirty="0" err="1">
                <a:latin typeface="Times New Roman" panose="02020603050405020304" pitchFamily="18" charset="0"/>
              </a:rPr>
              <a:t>cout</a:t>
            </a:r>
            <a:r>
              <a:rPr lang="en-US" altLang="ru-RU" sz="2200" dirty="0">
                <a:latin typeface="Times New Roman" panose="02020603050405020304" pitchFamily="18" charset="0"/>
              </a:rPr>
              <a:t>&lt;&lt;</a:t>
            </a:r>
            <a:r>
              <a:rPr lang="en-US" altLang="ru-RU" sz="2200" dirty="0">
                <a:solidFill>
                  <a:srgbClr val="C00000"/>
                </a:solidFill>
                <a:latin typeface="Times New Roman" panose="02020603050405020304" pitchFamily="18" charset="0"/>
              </a:rPr>
              <a:t>"z2: "</a:t>
            </a:r>
            <a:r>
              <a:rPr lang="en-US" altLang="ru-RU" sz="2200" dirty="0">
                <a:latin typeface="Times New Roman" panose="02020603050405020304" pitchFamily="18" charset="0"/>
              </a:rPr>
              <a:t>&lt;&lt;z&lt;&lt;</a:t>
            </a:r>
            <a:r>
              <a:rPr lang="en-US" altLang="ru-RU" sz="2200" dirty="0" err="1">
                <a:latin typeface="Times New Roman" panose="02020603050405020304" pitchFamily="18" charset="0"/>
              </a:rPr>
              <a:t>endl</a:t>
            </a:r>
            <a:r>
              <a:rPr lang="en-US" altLang="ru-RU" sz="2200" dirty="0">
                <a:latin typeface="Times New Roman" panose="02020603050405020304" pitchFamily="18" charset="0"/>
              </a:rPr>
              <a:t>;</a:t>
            </a:r>
          </a:p>
          <a:p>
            <a:r>
              <a:rPr lang="en-US" altLang="ru-RU" sz="2200" dirty="0">
                <a:latin typeface="Times New Roman" panose="02020603050405020304" pitchFamily="18" charset="0"/>
              </a:rPr>
              <a:t>system(</a:t>
            </a:r>
            <a:r>
              <a:rPr lang="en-US" altLang="ru-RU" sz="2200" dirty="0">
                <a:solidFill>
                  <a:srgbClr val="C00000"/>
                </a:solidFill>
                <a:latin typeface="Times New Roman" panose="02020603050405020304" pitchFamily="18" charset="0"/>
              </a:rPr>
              <a:t>“pause”</a:t>
            </a:r>
            <a:r>
              <a:rPr lang="en-US" altLang="ru-RU" sz="2200" dirty="0">
                <a:latin typeface="Times New Roman" panose="02020603050405020304" pitchFamily="18" charset="0"/>
              </a:rPr>
              <a:t>);</a:t>
            </a:r>
          </a:p>
          <a:p>
            <a:r>
              <a:rPr lang="uk-UA" altLang="ru-RU" sz="2200" dirty="0">
                <a:latin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-200024"/>
            <a:ext cx="12192000" cy="964728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Комбіновані операції присвоєння</a:t>
            </a:r>
          </a:p>
        </p:txBody>
      </p:sp>
      <p:pic>
        <p:nvPicPr>
          <p:cNvPr id="201731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1818" y="1052736"/>
            <a:ext cx="8488363" cy="4824412"/>
          </a:xfrm>
          <a:prstGeom prst="rect">
            <a:avLst/>
          </a:prstGeom>
          <a:noFill/>
          <a:ln>
            <a:noFill/>
          </a:ln>
          <a:effectLst>
            <a:outerShdw dist="179605" dir="27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Скругленный прямоугольник 3"/>
          <p:cNvGrpSpPr>
            <a:grpSpLocks/>
          </p:cNvGrpSpPr>
          <p:nvPr/>
        </p:nvGrpSpPr>
        <p:grpSpPr bwMode="auto">
          <a:xfrm>
            <a:off x="1991544" y="1130853"/>
            <a:ext cx="7343775" cy="4321175"/>
            <a:chOff x="899" y="2623"/>
            <a:chExt cx="2899" cy="1901"/>
          </a:xfrm>
        </p:grpSpPr>
        <p:pic>
          <p:nvPicPr>
            <p:cNvPr id="215045" name="Скругленный прямоугольник 3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" y="2623"/>
              <a:ext cx="2899" cy="1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5046" name="Text Box 6"/>
            <p:cNvSpPr txBox="1">
              <a:spLocks noChangeArrowheads="1"/>
            </p:cNvSpPr>
            <p:nvPr/>
          </p:nvSpPr>
          <p:spPr bwMode="auto">
            <a:xfrm>
              <a:off x="1157" y="2659"/>
              <a:ext cx="2630" cy="15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0000CC"/>
              </a:solidFill>
              <a:miter lim="800000"/>
              <a:headEnd/>
              <a:tailEnd/>
            </a:ln>
            <a:effectLst>
              <a:outerShdw dist="107763" dir="18900000" algn="ctr" rotWithShape="0">
                <a:srgbClr val="808080">
                  <a:alpha val="50000"/>
                </a:srgbClr>
              </a:outerShdw>
            </a:effec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r>
                <a:rPr lang="en-US" altLang="ru-RU" sz="2400" b="0" dirty="0" err="1">
                  <a:solidFill>
                    <a:srgbClr val="0033CC"/>
                  </a:solidFill>
                  <a:latin typeface="Times New Roman" panose="02020603050405020304" pitchFamily="18" charset="0"/>
                </a:rPr>
                <a:t>int</a:t>
              </a:r>
              <a:r>
                <a:rPr lang="en-US" altLang="ru-RU" sz="2400" b="0" dirty="0">
                  <a:solidFill>
                    <a:srgbClr val="0033CC"/>
                  </a:solidFill>
                  <a:latin typeface="Times New Roman" panose="02020603050405020304" pitchFamily="18" charset="0"/>
                </a:rPr>
                <a:t> </a:t>
              </a:r>
              <a:r>
                <a:rPr lang="en-US" altLang="ru-RU" sz="2400" b="0" dirty="0">
                  <a:latin typeface="Times New Roman" panose="02020603050405020304" pitchFamily="18" charset="0"/>
                </a:rPr>
                <a:t>total=10, item=2; </a:t>
              </a:r>
            </a:p>
            <a:p>
              <a:r>
                <a:rPr lang="en-US" altLang="ru-RU" sz="2400" b="0" dirty="0">
                  <a:latin typeface="Times New Roman" panose="02020603050405020304" pitchFamily="18" charset="0"/>
                </a:rPr>
                <a:t>total+=item;           </a:t>
              </a:r>
              <a:r>
                <a:rPr lang="en-US" altLang="ru-RU" sz="2400" b="0" dirty="0">
                  <a:latin typeface="Times New Roman" panose="02020603050405020304" pitchFamily="18" charset="0"/>
                </a:rPr>
                <a:t>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// 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результат 12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   </a:t>
              </a:r>
              <a:r>
                <a:rPr lang="en-US" altLang="ru-RU" sz="2400" b="0" dirty="0">
                  <a:solidFill>
                    <a:srgbClr val="0000CC"/>
                  </a:solidFill>
                  <a:latin typeface="Times New Roman" panose="02020603050405020304" pitchFamily="18" charset="0"/>
                </a:rPr>
                <a:t>10+2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 </a:t>
              </a:r>
              <a:endParaRPr lang="uk-UA" altLang="ru-RU" sz="2400" b="0" dirty="0">
                <a:solidFill>
                  <a:srgbClr val="006600"/>
                </a:solidFill>
                <a:latin typeface="Times New Roman" panose="02020603050405020304" pitchFamily="18" charset="0"/>
              </a:endParaRPr>
            </a:p>
            <a:p>
              <a:r>
                <a:rPr lang="en-US" altLang="ru-RU" sz="2400" b="0" dirty="0">
                  <a:latin typeface="Times New Roman" panose="02020603050405020304" pitchFamily="18" charset="0"/>
                </a:rPr>
                <a:t>total-=item;           </a:t>
              </a:r>
              <a:r>
                <a:rPr lang="en-US" altLang="ru-RU" sz="2400" b="0" dirty="0">
                  <a:latin typeface="Times New Roman" panose="02020603050405020304" pitchFamily="18" charset="0"/>
                </a:rPr>
                <a:t> 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// 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результат 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10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    </a:t>
              </a:r>
              <a:r>
                <a:rPr lang="en-US" altLang="ru-RU" sz="2400" b="0" dirty="0">
                  <a:solidFill>
                    <a:srgbClr val="0000CC"/>
                  </a:solidFill>
                  <a:latin typeface="Times New Roman" panose="02020603050405020304" pitchFamily="18" charset="0"/>
                </a:rPr>
                <a:t>12-2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  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 </a:t>
              </a:r>
              <a:endParaRPr lang="uk-UA" altLang="ru-RU" sz="2400" b="0" dirty="0">
                <a:solidFill>
                  <a:srgbClr val="006600"/>
                </a:solidFill>
                <a:latin typeface="Times New Roman" panose="02020603050405020304" pitchFamily="18" charset="0"/>
              </a:endParaRPr>
            </a:p>
            <a:p>
              <a:r>
                <a:rPr lang="en-US" altLang="ru-RU" sz="2400" b="0" dirty="0">
                  <a:latin typeface="Times New Roman" panose="02020603050405020304" pitchFamily="18" charset="0"/>
                </a:rPr>
                <a:t>total*=item;           </a:t>
              </a:r>
              <a:r>
                <a:rPr lang="en-US" altLang="ru-RU" sz="2400" b="0" dirty="0">
                  <a:latin typeface="Times New Roman" panose="02020603050405020304" pitchFamily="18" charset="0"/>
                </a:rPr>
                <a:t> 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// 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результат 20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  </a:t>
              </a:r>
              <a:r>
                <a:rPr lang="en-US" altLang="ru-RU" sz="2400" b="0" dirty="0">
                  <a:solidFill>
                    <a:srgbClr val="0000CC"/>
                  </a:solidFill>
                  <a:latin typeface="Times New Roman" panose="02020603050405020304" pitchFamily="18" charset="0"/>
                </a:rPr>
                <a:t>10*2</a:t>
              </a:r>
              <a:endParaRPr lang="uk-UA" altLang="ru-RU" sz="2400" b="0" dirty="0">
                <a:solidFill>
                  <a:srgbClr val="0000CC"/>
                </a:solidFill>
                <a:latin typeface="Times New Roman" panose="02020603050405020304" pitchFamily="18" charset="0"/>
              </a:endParaRPr>
            </a:p>
            <a:p>
              <a:r>
                <a:rPr lang="en-US" altLang="ru-RU" sz="2400" b="0" dirty="0">
                  <a:latin typeface="Times New Roman" panose="02020603050405020304" pitchFamily="18" charset="0"/>
                </a:rPr>
                <a:t>total/=item;           </a:t>
              </a:r>
              <a:r>
                <a:rPr lang="en-US" altLang="ru-RU" sz="2400" b="0" dirty="0">
                  <a:latin typeface="Times New Roman" panose="02020603050405020304" pitchFamily="18" charset="0"/>
                </a:rPr>
                <a:t>  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// 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результат 10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   </a:t>
              </a:r>
              <a:r>
                <a:rPr lang="en-US" altLang="ru-RU" sz="2400" b="0" dirty="0">
                  <a:solidFill>
                    <a:srgbClr val="0000CC"/>
                  </a:solidFill>
                  <a:latin typeface="Times New Roman" panose="02020603050405020304" pitchFamily="18" charset="0"/>
                </a:rPr>
                <a:t>20/2</a:t>
              </a:r>
              <a:endParaRPr lang="uk-UA" altLang="ru-RU" sz="2400" b="0" dirty="0">
                <a:solidFill>
                  <a:srgbClr val="0000CC"/>
                </a:solidFill>
                <a:latin typeface="Times New Roman" panose="02020603050405020304" pitchFamily="18" charset="0"/>
              </a:endParaRPr>
            </a:p>
            <a:p>
              <a:r>
                <a:rPr lang="en-US" altLang="ru-RU" sz="2400" b="0" dirty="0">
                  <a:latin typeface="Times New Roman" panose="02020603050405020304" pitchFamily="18" charset="0"/>
                </a:rPr>
                <a:t>total&lt;&lt;=item;         </a:t>
              </a:r>
              <a:r>
                <a:rPr lang="en-US" altLang="ru-RU" sz="2400" b="0" dirty="0">
                  <a:latin typeface="Times New Roman" panose="02020603050405020304" pitchFamily="18" charset="0"/>
                </a:rPr>
                <a:t>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// 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результат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2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0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    </a:t>
              </a:r>
              <a:r>
                <a:rPr lang="en-US" altLang="ru-RU" sz="2400" b="0" dirty="0">
                  <a:solidFill>
                    <a:srgbClr val="0000CC"/>
                  </a:solidFill>
                  <a:latin typeface="Times New Roman" panose="02020603050405020304" pitchFamily="18" charset="0"/>
                </a:rPr>
                <a:t>10*2</a:t>
              </a:r>
              <a:endParaRPr lang="uk-UA" altLang="ru-RU" sz="2400" b="0" dirty="0">
                <a:solidFill>
                  <a:srgbClr val="0000CC"/>
                </a:solidFill>
                <a:latin typeface="Times New Roman" panose="02020603050405020304" pitchFamily="18" charset="0"/>
              </a:endParaRPr>
            </a:p>
            <a:p>
              <a:r>
                <a:rPr lang="en-US" altLang="ru-RU" sz="2400" b="0" dirty="0">
                  <a:latin typeface="Times New Roman" panose="02020603050405020304" pitchFamily="18" charset="0"/>
                </a:rPr>
                <a:t>total&gt;&gt;=item;         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// 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результат 10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    </a:t>
              </a:r>
              <a:r>
                <a:rPr lang="en-US" altLang="ru-RU" sz="2400" b="0" dirty="0">
                  <a:solidFill>
                    <a:srgbClr val="0000CC"/>
                  </a:solidFill>
                  <a:latin typeface="Times New Roman" panose="02020603050405020304" pitchFamily="18" charset="0"/>
                </a:rPr>
                <a:t>20/2</a:t>
              </a:r>
              <a:endParaRPr lang="uk-UA" altLang="ru-RU" sz="2400" b="0" dirty="0">
                <a:solidFill>
                  <a:srgbClr val="0000CC"/>
                </a:solidFill>
                <a:latin typeface="Times New Roman" panose="02020603050405020304" pitchFamily="18" charset="0"/>
              </a:endParaRPr>
            </a:p>
            <a:p>
              <a:r>
                <a:rPr lang="en-US" altLang="ru-RU" sz="2400" b="0" dirty="0">
                  <a:latin typeface="Times New Roman" panose="02020603050405020304" pitchFamily="18" charset="0"/>
                </a:rPr>
                <a:t>total&amp;=item;          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// 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результат 2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      </a:t>
              </a:r>
              <a:r>
                <a:rPr lang="en-US" altLang="ru-RU" sz="2400" b="0" dirty="0">
                  <a:solidFill>
                    <a:srgbClr val="0000CC"/>
                  </a:solidFill>
                  <a:latin typeface="Times New Roman" panose="02020603050405020304" pitchFamily="18" charset="0"/>
                </a:rPr>
                <a:t>1010&amp;0010</a:t>
              </a:r>
              <a:endParaRPr lang="uk-UA" altLang="ru-RU" sz="2400" b="0" dirty="0">
                <a:solidFill>
                  <a:srgbClr val="0000CC"/>
                </a:solidFill>
                <a:latin typeface="Times New Roman" panose="02020603050405020304" pitchFamily="18" charset="0"/>
              </a:endParaRPr>
            </a:p>
            <a:p>
              <a:r>
                <a:rPr lang="en-US" altLang="ru-RU" sz="2400" b="0" dirty="0">
                  <a:latin typeface="Times New Roman" panose="02020603050405020304" pitchFamily="18" charset="0"/>
                </a:rPr>
                <a:t>total|=item;           </a:t>
              </a:r>
              <a:r>
                <a:rPr lang="en-US" altLang="ru-RU" sz="2400" b="0" dirty="0">
                  <a:latin typeface="Times New Roman" panose="02020603050405020304" pitchFamily="18" charset="0"/>
                </a:rPr>
                <a:t>  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// </a:t>
              </a:r>
              <a:r>
                <a:rPr lang="uk-UA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результат 2 </a:t>
              </a:r>
              <a:r>
                <a:rPr lang="en-US" altLang="ru-RU" sz="2400" b="0" dirty="0">
                  <a:solidFill>
                    <a:srgbClr val="006600"/>
                  </a:solidFill>
                  <a:latin typeface="Times New Roman" panose="02020603050405020304" pitchFamily="18" charset="0"/>
                </a:rPr>
                <a:t>      </a:t>
              </a:r>
              <a:r>
                <a:rPr lang="en-US" altLang="ru-RU" sz="2400" b="0" dirty="0">
                  <a:solidFill>
                    <a:srgbClr val="0000CC"/>
                  </a:solidFill>
                  <a:latin typeface="Times New Roman" panose="02020603050405020304" pitchFamily="18" charset="0"/>
                </a:rPr>
                <a:t>0010 | 0010</a:t>
              </a:r>
              <a:endParaRPr lang="uk-UA" altLang="ru-RU" sz="2400" b="0" dirty="0">
                <a:solidFill>
                  <a:srgbClr val="0000CC"/>
                </a:solidFill>
                <a:latin typeface="Times New Roman" panose="02020603050405020304" pitchFamily="18" charset="0"/>
              </a:endParaRPr>
            </a:p>
          </p:txBody>
        </p:sp>
      </p:grpSp>
      <p:pic>
        <p:nvPicPr>
          <p:cNvPr id="12" name="Рисунок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376" y="5452028"/>
            <a:ext cx="1763713" cy="692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Заголовок 1"/>
          <p:cNvSpPr txBox="1">
            <a:spLocks/>
          </p:cNvSpPr>
          <p:nvPr/>
        </p:nvSpPr>
        <p:spPr>
          <a:xfrm>
            <a:off x="0" y="-200024"/>
            <a:ext cx="12192000" cy="964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uk-UA" altLang="ru-RU" sz="3600" b="1" smtClean="0">
                <a:solidFill>
                  <a:schemeClr val="bg1"/>
                </a:solidFill>
                <a:latin typeface="+mn-lt"/>
              </a:rPr>
              <a:t>Комбіновані операції присвоєння</a:t>
            </a:r>
            <a:endParaRPr lang="uk-UA" altLang="ru-RU" sz="3600" b="1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6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533400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Основи введення-виведення в С/С+ +</a:t>
            </a:r>
          </a:p>
        </p:txBody>
      </p:sp>
      <p:sp>
        <p:nvSpPr>
          <p:cNvPr id="216067" name="Текст 2"/>
          <p:cNvSpPr>
            <a:spLocks noGrp="1"/>
          </p:cNvSpPr>
          <p:nvPr>
            <p:ph type="body" sz="half" idx="4294967295"/>
          </p:nvPr>
        </p:nvSpPr>
        <p:spPr>
          <a:xfrm>
            <a:off x="0" y="981075"/>
            <a:ext cx="12072664" cy="2376488"/>
          </a:xfrm>
          <a:prstGeom prst="rect">
            <a:avLst/>
          </a:prstGeom>
          <a:solidFill>
            <a:schemeClr val="bg1"/>
          </a:solidFill>
          <a:ln>
            <a:noFill/>
            <a:miter lim="800000"/>
            <a:headEnd/>
            <a:tailEnd/>
          </a:ln>
        </p:spPr>
        <p:txBody>
          <a:bodyPr/>
          <a:lstStyle/>
          <a:p>
            <a:pPr marL="0" indent="0"/>
            <a:r>
              <a:rPr lang="uk-UA" altLang="ru-RU" sz="2400" i="1" dirty="0"/>
              <a:t>Уведення даних</a:t>
            </a:r>
            <a:r>
              <a:rPr lang="uk-UA" altLang="ru-RU" sz="2400" dirty="0"/>
              <a:t> — це процес їх передавання із зовнішніх носіїв інформації або пристроїв уведення даних до комірок оперативної пам'яті для їх подальшої обробки.</a:t>
            </a:r>
            <a:r>
              <a:rPr lang="uk-UA" altLang="ru-RU" sz="2400" i="1" dirty="0"/>
              <a:t> </a:t>
            </a:r>
          </a:p>
          <a:p>
            <a:pPr marL="0" indent="0"/>
            <a:r>
              <a:rPr lang="uk-UA" altLang="ru-RU" sz="2400" i="1" dirty="0"/>
              <a:t>Виведення даних</a:t>
            </a:r>
            <a:r>
              <a:rPr lang="uk-UA" altLang="ru-RU" sz="2400" dirty="0"/>
              <a:t> —  процес їх передавання з оперативної пам'яті на зовнішній носій інформації або пристрій виведення даних.</a:t>
            </a:r>
          </a:p>
          <a:p>
            <a:pPr marL="0" indent="0"/>
            <a:r>
              <a:rPr lang="uk-UA" altLang="ru-RU" sz="2400" i="1" dirty="0"/>
              <a:t>Буфер</a:t>
            </a:r>
            <a:r>
              <a:rPr lang="uk-UA" altLang="ru-RU" sz="2400" dirty="0"/>
              <a:t> — це область пам'яті для тимчасового зберігання даних. </a:t>
            </a:r>
          </a:p>
        </p:txBody>
      </p:sp>
      <p:graphicFrame>
        <p:nvGraphicFramePr>
          <p:cNvPr id="216069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531471"/>
              </p:ext>
            </p:extLst>
          </p:nvPr>
        </p:nvGraphicFramePr>
        <p:xfrm>
          <a:off x="3287688" y="4653136"/>
          <a:ext cx="5664200" cy="167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92" name="Фотография Photo Editor" r:id="rId3" imgW="10904762" imgH="3228571" progId="MSPhotoEd.3">
                  <p:embed/>
                </p:oleObj>
              </mc:Choice>
              <mc:Fallback>
                <p:oleObj name="Фотография Photo Editor" r:id="rId3" imgW="10904762" imgH="3228571" progId="MSPhotoEd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87688" y="4653136"/>
                        <a:ext cx="5664200" cy="167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15888"/>
            <a:ext cx="12192000" cy="432792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ru-RU" altLang="ru-RU" sz="3600" b="1" dirty="0" err="1">
                <a:solidFill>
                  <a:schemeClr val="bg1"/>
                </a:solidFill>
                <a:latin typeface="+mn-lt"/>
              </a:rPr>
              <a:t>Функції</a:t>
            </a:r>
            <a:r>
              <a:rPr lang="ru-RU" altLang="ru-RU" sz="3600" b="1" dirty="0">
                <a:solidFill>
                  <a:schemeClr val="bg1"/>
                </a:solidFill>
                <a:latin typeface="+mn-lt"/>
              </a:rPr>
              <a:t>  </a:t>
            </a:r>
            <a:r>
              <a:rPr lang="ru-RU" altLang="ru-RU" sz="3600" b="1" dirty="0" err="1">
                <a:solidFill>
                  <a:schemeClr val="bg1"/>
                </a:solidFill>
                <a:latin typeface="+mn-lt"/>
              </a:rPr>
              <a:t>введення</a:t>
            </a:r>
            <a:r>
              <a:rPr lang="ru-RU" altLang="ru-RU" sz="3600" b="1" dirty="0">
                <a:solidFill>
                  <a:schemeClr val="bg1"/>
                </a:solidFill>
                <a:latin typeface="+mn-lt"/>
              </a:rPr>
              <a:t> та </a:t>
            </a:r>
            <a:r>
              <a:rPr lang="ru-RU" altLang="ru-RU" sz="3600" b="1" dirty="0" err="1">
                <a:solidFill>
                  <a:schemeClr val="bg1"/>
                </a:solidFill>
                <a:latin typeface="+mn-lt"/>
              </a:rPr>
              <a:t>виведення</a:t>
            </a:r>
            <a:endParaRPr lang="uk-UA" altLang="ru-RU" sz="3600" b="1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5" name="Объект 4">
            <a:hlinkClick r:id="rId2" action="ppaction://hlinkfile"/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767408" y="836712"/>
            <a:ext cx="10513168" cy="5949950"/>
          </a:xfrm>
          <a:prstGeom prst="rect">
            <a:avLst/>
          </a:prstGeom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114" name="Рисунок 4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692150"/>
            <a:ext cx="11377264" cy="61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Заголовок 1"/>
          <p:cNvSpPr txBox="1">
            <a:spLocks/>
          </p:cNvSpPr>
          <p:nvPr/>
        </p:nvSpPr>
        <p:spPr>
          <a:xfrm>
            <a:off x="0" y="115888"/>
            <a:ext cx="12192000" cy="4327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ru-RU" altLang="ru-RU" sz="3600" b="1" smtClean="0">
                <a:solidFill>
                  <a:schemeClr val="bg1"/>
                </a:solidFill>
                <a:latin typeface="+mn-lt"/>
              </a:rPr>
              <a:t>Функції  введення та виведення</a:t>
            </a:r>
            <a:endParaRPr lang="uk-UA" altLang="ru-RU" sz="3600" b="1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9143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1711145"/>
              </p:ext>
            </p:extLst>
          </p:nvPr>
        </p:nvGraphicFramePr>
        <p:xfrm>
          <a:off x="407368" y="765176"/>
          <a:ext cx="11233248" cy="496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65" name="Фотография Photo Editor" r:id="rId3" imgW="13400000" imgH="4982270" progId="MSPhotoEd.3">
                  <p:embed/>
                </p:oleObj>
              </mc:Choice>
              <mc:Fallback>
                <p:oleObj name="Фотография Photo Editor" r:id="rId3" imgW="13400000" imgH="4982270" progId="MSPhotoEd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7368" y="765176"/>
                        <a:ext cx="11233248" cy="4968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Заголовок 1"/>
          <p:cNvSpPr txBox="1">
            <a:spLocks/>
          </p:cNvSpPr>
          <p:nvPr/>
        </p:nvSpPr>
        <p:spPr>
          <a:xfrm>
            <a:off x="0" y="115888"/>
            <a:ext cx="12192000" cy="4327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ru-RU" altLang="ru-RU" sz="3600" b="1" smtClean="0">
                <a:solidFill>
                  <a:schemeClr val="bg1"/>
                </a:solidFill>
                <a:latin typeface="+mn-lt"/>
              </a:rPr>
              <a:t>Функції  введення та виведення</a:t>
            </a:r>
            <a:endParaRPr lang="uk-UA" altLang="ru-RU" sz="3600" b="1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Заголовок 1"/>
          <p:cNvSpPr>
            <a:spLocks noGrp="1"/>
          </p:cNvSpPr>
          <p:nvPr>
            <p:ph type="title" idx="4294967295"/>
          </p:nvPr>
        </p:nvSpPr>
        <p:spPr>
          <a:xfrm>
            <a:off x="2639616" y="947537"/>
            <a:ext cx="8351837" cy="5334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uk-UA" altLang="ru-RU" sz="3000" b="1" dirty="0">
                <a:latin typeface="+mn-lt"/>
              </a:rPr>
              <a:t>Специфікація форматів</a:t>
            </a:r>
            <a:r>
              <a:rPr lang="en-US" altLang="ru-RU" sz="3000" b="1" dirty="0">
                <a:latin typeface="+mn-lt"/>
              </a:rPr>
              <a:t> </a:t>
            </a:r>
            <a:r>
              <a:rPr lang="uk-UA" altLang="ru-RU" sz="3000" b="1" dirty="0">
                <a:latin typeface="+mn-lt"/>
              </a:rPr>
              <a:t>введення-виведення</a:t>
            </a:r>
          </a:p>
        </p:txBody>
      </p:sp>
      <p:graphicFrame>
        <p:nvGraphicFramePr>
          <p:cNvPr id="23347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4555546"/>
              </p:ext>
            </p:extLst>
          </p:nvPr>
        </p:nvGraphicFramePr>
        <p:xfrm>
          <a:off x="2207568" y="1700808"/>
          <a:ext cx="7805016" cy="1152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3501" name="Фотография Photo Editor" r:id="rId3" imgW="8438095" imgH="1047619" progId="MSPhotoEd.3">
                  <p:embed/>
                </p:oleObj>
              </mc:Choice>
              <mc:Fallback>
                <p:oleObj name="Фотография Photo Editor" r:id="rId3" imgW="8438095" imgH="1047619" progId="MSPhotoEd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7568" y="1700808"/>
                        <a:ext cx="7805016" cy="115227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Заголовок 1"/>
          <p:cNvSpPr txBox="1">
            <a:spLocks/>
          </p:cNvSpPr>
          <p:nvPr/>
        </p:nvSpPr>
        <p:spPr>
          <a:xfrm>
            <a:off x="0" y="115888"/>
            <a:ext cx="12192000" cy="4327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ru-RU" altLang="ru-RU" sz="3600" b="1" smtClean="0">
                <a:solidFill>
                  <a:schemeClr val="bg1"/>
                </a:solidFill>
                <a:latin typeface="+mn-lt"/>
              </a:rPr>
              <a:t>Функції  введення та виведення</a:t>
            </a:r>
            <a:endParaRPr lang="uk-UA" altLang="ru-RU" sz="3600" b="1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88913"/>
            <a:ext cx="12192000" cy="43180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Прості </a:t>
            </a:r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типи даних</a:t>
            </a:r>
          </a:p>
        </p:txBody>
      </p:sp>
      <p:sp>
        <p:nvSpPr>
          <p:cNvPr id="168967" name="Text Box 7"/>
          <p:cNvSpPr txBox="1">
            <a:spLocks noChangeArrowheads="1"/>
          </p:cNvSpPr>
          <p:nvPr/>
        </p:nvSpPr>
        <p:spPr bwMode="auto">
          <a:xfrm>
            <a:off x="479376" y="1412777"/>
            <a:ext cx="11449272" cy="301820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uk-UA" altLang="ru-RU" sz="2800" dirty="0">
                <a:latin typeface="+mn-lt"/>
                <a:cs typeface="Times New Roman" panose="02020603050405020304" pitchFamily="18" charset="0"/>
              </a:rPr>
              <a:t>Тип даних визначає</a:t>
            </a:r>
            <a:r>
              <a:rPr lang="uk-UA" altLang="ru-RU" sz="2400" u="sng" dirty="0">
                <a:latin typeface="+mn-lt"/>
                <a:cs typeface="Times New Roman" panose="02020603050405020304" pitchFamily="18" charset="0"/>
              </a:rPr>
              <a:t>:</a:t>
            </a:r>
          </a:p>
          <a:p>
            <a:endParaRPr lang="uk-UA" altLang="ru-RU" sz="2400" u="sng" dirty="0">
              <a:latin typeface="+mn-lt"/>
              <a:cs typeface="Times New Roman" panose="02020603050405020304" pitchFamily="18" charset="0"/>
            </a:endParaRP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uk-UA" altLang="ru-RU" sz="2400" b="0" dirty="0" smtClean="0">
                <a:latin typeface="+mn-lt"/>
                <a:cs typeface="Times New Roman" panose="02020603050405020304" pitchFamily="18" charset="0"/>
              </a:rPr>
              <a:t>множину </a:t>
            </a:r>
            <a:r>
              <a:rPr lang="uk-UA" altLang="ru-RU" sz="2400" b="0" dirty="0">
                <a:latin typeface="+mn-lt"/>
                <a:cs typeface="Times New Roman" panose="02020603050405020304" pitchFamily="18" charset="0"/>
              </a:rPr>
              <a:t>допустимих значень, яких може набувати змінна або константа зазначеного типу;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uk-UA" altLang="ru-RU" sz="2400" b="0" dirty="0" smtClean="0">
                <a:latin typeface="+mn-lt"/>
                <a:cs typeface="Times New Roman" panose="02020603050405020304" pitchFamily="18" charset="0"/>
              </a:rPr>
              <a:t>множину </a:t>
            </a:r>
            <a:r>
              <a:rPr lang="uk-UA" altLang="ru-RU" sz="2400" b="0" dirty="0">
                <a:latin typeface="+mn-lt"/>
                <a:cs typeface="Times New Roman" panose="02020603050405020304" pitchFamily="18" charset="0"/>
              </a:rPr>
              <a:t>допустимих операцій, що застосовуються до даних певного типу;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uk-UA" altLang="ru-RU" sz="2400" b="0" dirty="0" smtClean="0">
                <a:latin typeface="+mn-lt"/>
                <a:cs typeface="Times New Roman" panose="02020603050405020304" pitchFamily="18" charset="0"/>
              </a:rPr>
              <a:t>спосіб </a:t>
            </a:r>
            <a:r>
              <a:rPr lang="uk-UA" altLang="ru-RU" sz="2400" b="0" dirty="0">
                <a:latin typeface="+mn-lt"/>
                <a:cs typeface="Times New Roman" panose="02020603050405020304" pitchFamily="18" charset="0"/>
              </a:rPr>
              <a:t>зображення даних у пам'яті комп'ютера</a:t>
            </a:r>
            <a:r>
              <a:rPr lang="uk-UA" altLang="ru-RU" sz="2400" dirty="0">
                <a:latin typeface="+mn-lt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4142636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333375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Специфікації деяких типів перетворення</a:t>
            </a:r>
          </a:p>
        </p:txBody>
      </p:sp>
      <p:pic>
        <p:nvPicPr>
          <p:cNvPr id="220163" name="Объект 3"/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24000" y="836712"/>
            <a:ext cx="9144000" cy="5903912"/>
          </a:xfrm>
          <a:prstGeom prst="rect">
            <a:avLst/>
          </a:prstGeom>
          <a:effectLst>
            <a:outerShdw dist="162639" dir="3080412" algn="ctr" rotWithShape="0">
              <a:schemeClr val="bg2">
                <a:alpha val="50000"/>
              </a:schemeClr>
            </a:outerShdw>
          </a:effec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12192000" cy="576263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Приклад застосування </a:t>
            </a:r>
            <a:r>
              <a:rPr lang="en-US" altLang="ru-RU" sz="3600" b="1" dirty="0" err="1">
                <a:solidFill>
                  <a:schemeClr val="bg1"/>
                </a:solidFill>
                <a:latin typeface="+mn-lt"/>
              </a:rPr>
              <a:t>printf</a:t>
            </a:r>
            <a:endParaRPr lang="ru-RU" altLang="ru-RU" sz="3600" b="1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8" name="Рисунок 7">
            <a:hlinkClick r:id="rId2" action="ppaction://hlinkfile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810" y="3733734"/>
            <a:ext cx="1391831" cy="50485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Скругленный прямоугольник 8"/>
          <p:cNvSpPr/>
          <p:nvPr/>
        </p:nvSpPr>
        <p:spPr>
          <a:xfrm>
            <a:off x="191344" y="968943"/>
            <a:ext cx="11449272" cy="1451945"/>
          </a:xfrm>
          <a:prstGeom prst="roundRect">
            <a:avLst/>
          </a:prstGeom>
          <a:noFill/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uk-UA" altLang="ru-RU" sz="2200" b="0" dirty="0">
                <a:latin typeface="+mn-lt"/>
              </a:rPr>
              <a:t>Розглянемо функцію </a:t>
            </a:r>
            <a:r>
              <a:rPr lang="en-US" altLang="ru-RU" sz="2200" dirty="0" err="1">
                <a:latin typeface="+mn-lt"/>
              </a:rPr>
              <a:t>printf</a:t>
            </a:r>
            <a:r>
              <a:rPr lang="en-US" altLang="ru-RU" sz="2200" dirty="0">
                <a:latin typeface="+mn-lt"/>
              </a:rPr>
              <a:t>(), </a:t>
            </a:r>
            <a:r>
              <a:rPr lang="uk-UA" altLang="ru-RU" sz="2200" b="0" dirty="0">
                <a:latin typeface="+mn-lt"/>
              </a:rPr>
              <a:t>що виводить на екран ціле від’ємне чотиризначне десяткове число, те саме число з точністю у шість розрядів та в </a:t>
            </a:r>
            <a:r>
              <a:rPr lang="uk-UA" altLang="ru-RU" sz="2200" b="0" dirty="0" err="1">
                <a:latin typeface="+mn-lt"/>
              </a:rPr>
              <a:t>шістнадцятковій</a:t>
            </a:r>
            <a:r>
              <a:rPr lang="uk-UA" altLang="ru-RU" sz="2200" b="0" dirty="0">
                <a:latin typeface="+mn-lt"/>
              </a:rPr>
              <a:t> системі, символ з шириною поля у п’ять позицій, рядок, дійсне число у звичайній формі десяткового числа з точкою, подане у форматі </a:t>
            </a:r>
            <a:r>
              <a:rPr lang="en-US" altLang="ru-RU" sz="2200" dirty="0" err="1">
                <a:latin typeface="+mn-lt"/>
              </a:rPr>
              <a:t>mmm.ddd</a:t>
            </a:r>
            <a:r>
              <a:rPr lang="en-US" altLang="ru-RU" sz="2200" b="0" dirty="0">
                <a:latin typeface="+mn-lt"/>
              </a:rPr>
              <a:t> </a:t>
            </a:r>
            <a:r>
              <a:rPr lang="uk-UA" altLang="ru-RU" sz="2200" b="0" dirty="0">
                <a:latin typeface="+mn-lt"/>
              </a:rPr>
              <a:t>та в </a:t>
            </a:r>
            <a:r>
              <a:rPr lang="uk-UA" altLang="ru-RU" sz="2200" dirty="0">
                <a:latin typeface="+mn-lt"/>
              </a:rPr>
              <a:t>експоненціальній формі</a:t>
            </a:r>
            <a:r>
              <a:rPr lang="uk-UA" altLang="ru-RU" sz="2200" b="0" dirty="0">
                <a:latin typeface="+mn-lt"/>
              </a:rPr>
              <a:t>. </a:t>
            </a: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407368" y="2420888"/>
            <a:ext cx="5760640" cy="31305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uk-UA" altLang="ru-RU" sz="2200" b="0" dirty="0" err="1">
                <a:latin typeface="+mn-lt"/>
              </a:rPr>
              <a:t>char</a:t>
            </a:r>
            <a:r>
              <a:rPr lang="uk-UA" altLang="ru-RU" sz="2200" b="0" dirty="0">
                <a:latin typeface="+mn-lt"/>
              </a:rPr>
              <a:t>  </a:t>
            </a:r>
            <a:r>
              <a:rPr lang="uk-UA" altLang="ru-RU" sz="2200" b="0" dirty="0" err="1">
                <a:latin typeface="+mn-lt"/>
              </a:rPr>
              <a:t>ch</a:t>
            </a:r>
            <a:r>
              <a:rPr lang="uk-UA" altLang="ru-RU" sz="2200" b="0" dirty="0">
                <a:latin typeface="+mn-lt"/>
              </a:rPr>
              <a:t> = '$'; </a:t>
            </a:r>
            <a:br>
              <a:rPr lang="uk-UA" altLang="ru-RU" sz="2200" b="0" dirty="0">
                <a:latin typeface="+mn-lt"/>
              </a:rPr>
            </a:br>
            <a:r>
              <a:rPr lang="uk-UA" altLang="ru-RU" sz="2200" b="0" dirty="0" err="1">
                <a:latin typeface="+mn-lt"/>
              </a:rPr>
              <a:t>char</a:t>
            </a:r>
            <a:r>
              <a:rPr lang="uk-UA" altLang="ru-RU" sz="2200" b="0" dirty="0">
                <a:latin typeface="+mn-lt"/>
              </a:rPr>
              <a:t>  *</a:t>
            </a:r>
            <a:r>
              <a:rPr lang="uk-UA" altLang="ru-RU" sz="2200" b="0" dirty="0" err="1">
                <a:latin typeface="+mn-lt"/>
              </a:rPr>
              <a:t>string</a:t>
            </a:r>
            <a:r>
              <a:rPr lang="uk-UA" altLang="ru-RU" sz="2200" b="0" dirty="0">
                <a:latin typeface="+mn-lt"/>
              </a:rPr>
              <a:t> = "</a:t>
            </a:r>
            <a:r>
              <a:rPr lang="uk-UA" altLang="ru-RU" sz="2200" b="0" dirty="0" err="1">
                <a:latin typeface="+mn-lt"/>
              </a:rPr>
              <a:t>computer</a:t>
            </a:r>
            <a:r>
              <a:rPr lang="uk-UA" altLang="ru-RU" sz="2200" b="0" dirty="0">
                <a:latin typeface="+mn-lt"/>
              </a:rPr>
              <a:t>";</a:t>
            </a:r>
            <a:br>
              <a:rPr lang="uk-UA" altLang="ru-RU" sz="2200" b="0" dirty="0">
                <a:latin typeface="+mn-lt"/>
              </a:rPr>
            </a:br>
            <a:r>
              <a:rPr lang="uk-UA" altLang="ru-RU" sz="2200" b="0" dirty="0" err="1">
                <a:latin typeface="+mn-lt"/>
              </a:rPr>
              <a:t>int</a:t>
            </a:r>
            <a:r>
              <a:rPr lang="uk-UA" altLang="ru-RU" sz="2200" b="0" dirty="0">
                <a:latin typeface="+mn-lt"/>
              </a:rPr>
              <a:t>    </a:t>
            </a:r>
            <a:r>
              <a:rPr lang="uk-UA" altLang="ru-RU" sz="2200" b="0" dirty="0" err="1">
                <a:latin typeface="+mn-lt"/>
              </a:rPr>
              <a:t>count</a:t>
            </a:r>
            <a:r>
              <a:rPr lang="uk-UA" altLang="ru-RU" sz="2200" b="0" dirty="0">
                <a:latin typeface="+mn-lt"/>
              </a:rPr>
              <a:t> = -1234;</a:t>
            </a:r>
            <a:br>
              <a:rPr lang="uk-UA" altLang="ru-RU" sz="2200" b="0" dirty="0">
                <a:latin typeface="+mn-lt"/>
              </a:rPr>
            </a:br>
            <a:r>
              <a:rPr lang="uk-UA" altLang="ru-RU" sz="2200" b="0" dirty="0" err="1">
                <a:latin typeface="+mn-lt"/>
              </a:rPr>
              <a:t>double</a:t>
            </a:r>
            <a:r>
              <a:rPr lang="uk-UA" altLang="ru-RU" sz="2200" b="0" dirty="0">
                <a:latin typeface="+mn-lt"/>
              </a:rPr>
              <a:t> </a:t>
            </a:r>
            <a:r>
              <a:rPr lang="uk-UA" altLang="ru-RU" sz="2200" b="0" dirty="0" err="1">
                <a:latin typeface="+mn-lt"/>
              </a:rPr>
              <a:t>fp</a:t>
            </a:r>
            <a:r>
              <a:rPr lang="uk-UA" altLang="ru-RU" sz="2200" b="0" dirty="0">
                <a:latin typeface="+mn-lt"/>
              </a:rPr>
              <a:t> = 251.736;</a:t>
            </a:r>
            <a:br>
              <a:rPr lang="uk-UA" altLang="ru-RU" sz="2200" b="0" dirty="0">
                <a:latin typeface="+mn-lt"/>
              </a:rPr>
            </a:br>
            <a:r>
              <a:rPr lang="uk-UA" altLang="ru-RU" sz="2200" b="0" dirty="0" err="1">
                <a:latin typeface="+mn-lt"/>
              </a:rPr>
              <a:t>printf</a:t>
            </a:r>
            <a:r>
              <a:rPr lang="uk-UA" altLang="ru-RU" sz="2200" b="0" dirty="0">
                <a:latin typeface="+mn-lt"/>
              </a:rPr>
              <a:t>(" </a:t>
            </a:r>
            <a:r>
              <a:rPr lang="uk-UA" altLang="ru-RU" sz="2200" b="0" dirty="0" err="1">
                <a:latin typeface="+mn-lt"/>
              </a:rPr>
              <a:t>Decimal</a:t>
            </a:r>
            <a:r>
              <a:rPr lang="uk-UA" altLang="ru-RU" sz="2200" b="0" dirty="0">
                <a:latin typeface="+mn-lt"/>
              </a:rPr>
              <a:t>: %d  </a:t>
            </a:r>
            <a:r>
              <a:rPr lang="uk-UA" altLang="ru-RU" sz="2200" b="0" dirty="0" err="1">
                <a:latin typeface="+mn-lt"/>
              </a:rPr>
              <a:t>Justified</a:t>
            </a:r>
            <a:r>
              <a:rPr lang="uk-UA" altLang="ru-RU" sz="2200" b="0" dirty="0">
                <a:latin typeface="+mn-lt"/>
              </a:rPr>
              <a:t>: %.6d  </a:t>
            </a:r>
            <a:r>
              <a:rPr lang="uk-UA" altLang="ru-RU" sz="2200" b="0" dirty="0" err="1">
                <a:latin typeface="+mn-lt"/>
              </a:rPr>
              <a:t>Hex</a:t>
            </a:r>
            <a:r>
              <a:rPr lang="uk-UA" altLang="ru-RU" sz="2200" b="0" dirty="0">
                <a:latin typeface="+mn-lt"/>
              </a:rPr>
              <a:t>: %X \n" </a:t>
            </a:r>
            <a:br>
              <a:rPr lang="uk-UA" altLang="ru-RU" sz="2200" b="0" dirty="0">
                <a:latin typeface="+mn-lt"/>
              </a:rPr>
            </a:br>
            <a:r>
              <a:rPr lang="uk-UA" altLang="ru-RU" sz="2200" b="0" dirty="0">
                <a:latin typeface="+mn-lt"/>
              </a:rPr>
              <a:t>       " </a:t>
            </a:r>
            <a:r>
              <a:rPr lang="uk-UA" altLang="ru-RU" sz="2200" b="0" dirty="0" err="1">
                <a:latin typeface="+mn-lt"/>
              </a:rPr>
              <a:t>Character</a:t>
            </a:r>
            <a:r>
              <a:rPr lang="uk-UA" altLang="ru-RU" sz="2200" b="0" dirty="0">
                <a:latin typeface="+mn-lt"/>
              </a:rPr>
              <a:t>:%5c \n </a:t>
            </a:r>
            <a:r>
              <a:rPr lang="uk-UA" altLang="ru-RU" sz="2200" b="0" dirty="0" err="1">
                <a:latin typeface="+mn-lt"/>
              </a:rPr>
              <a:t>String</a:t>
            </a:r>
            <a:r>
              <a:rPr lang="uk-UA" altLang="ru-RU" sz="2200" b="0" dirty="0">
                <a:latin typeface="+mn-lt"/>
              </a:rPr>
              <a:t>: %10s\n"</a:t>
            </a:r>
            <a:br>
              <a:rPr lang="uk-UA" altLang="ru-RU" sz="2200" b="0" dirty="0">
                <a:latin typeface="+mn-lt"/>
              </a:rPr>
            </a:br>
            <a:r>
              <a:rPr lang="uk-UA" altLang="ru-RU" sz="2200" b="0" dirty="0">
                <a:latin typeface="+mn-lt"/>
              </a:rPr>
              <a:t>       " </a:t>
            </a:r>
            <a:r>
              <a:rPr lang="uk-UA" altLang="ru-RU" sz="2200" b="0" dirty="0" err="1">
                <a:latin typeface="+mn-lt"/>
              </a:rPr>
              <a:t>Real</a:t>
            </a:r>
            <a:r>
              <a:rPr lang="uk-UA" altLang="ru-RU" sz="2200" b="0" dirty="0">
                <a:latin typeface="+mn-lt"/>
              </a:rPr>
              <a:t> </a:t>
            </a:r>
            <a:r>
              <a:rPr lang="uk-UA" altLang="ru-RU" sz="2200" b="0" dirty="0" err="1">
                <a:latin typeface="+mn-lt"/>
              </a:rPr>
              <a:t>numbers</a:t>
            </a:r>
            <a:r>
              <a:rPr lang="uk-UA" altLang="ru-RU" sz="2200" b="0" dirty="0">
                <a:latin typeface="+mn-lt"/>
              </a:rPr>
              <a:t>:  %.2f  %e \n",</a:t>
            </a:r>
            <a:br>
              <a:rPr lang="uk-UA" altLang="ru-RU" sz="2200" b="0" dirty="0">
                <a:latin typeface="+mn-lt"/>
              </a:rPr>
            </a:br>
            <a:r>
              <a:rPr lang="uk-UA" altLang="ru-RU" sz="2200" b="0" dirty="0">
                <a:latin typeface="+mn-lt"/>
              </a:rPr>
              <a:t>        </a:t>
            </a:r>
            <a:r>
              <a:rPr lang="uk-UA" altLang="ru-RU" sz="2200" b="0" dirty="0" err="1">
                <a:latin typeface="+mn-lt"/>
              </a:rPr>
              <a:t>count,count,count,ch,string,fp,fp</a:t>
            </a:r>
            <a:r>
              <a:rPr lang="uk-UA" altLang="ru-RU" sz="2200" b="0" dirty="0">
                <a:latin typeface="+mn-lt"/>
              </a:rPr>
              <a:t>);</a:t>
            </a:r>
          </a:p>
        </p:txBody>
      </p:sp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96000" y="4563535"/>
            <a:ext cx="5904641" cy="168393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" y="0"/>
            <a:ext cx="12192000" cy="576263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Приклад функцій введення-виведення</a:t>
            </a:r>
            <a:endParaRPr lang="ru-RU" altLang="ru-RU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6671940" y="1174758"/>
            <a:ext cx="3744416" cy="3858019"/>
          </a:xfrm>
          <a:prstGeom prst="roundRect">
            <a:avLst/>
          </a:prstGeom>
          <a:gradFill flip="none" rotWithShape="1">
            <a:gsLst>
              <a:gs pos="3000">
                <a:srgbClr val="F8D29A"/>
              </a:gs>
              <a:gs pos="50000">
                <a:schemeClr val="accent6">
                  <a:lumMod val="20000"/>
                  <a:lumOff val="80000"/>
                </a:schemeClr>
              </a:gs>
              <a:gs pos="93000">
                <a:srgbClr val="D1E4ED"/>
              </a:gs>
              <a:gs pos="70000">
                <a:schemeClr val="bg1"/>
              </a:gs>
              <a:gs pos="100000">
                <a:schemeClr val="accent1"/>
              </a:gs>
            </a:gsLst>
            <a:lin ang="13800000" scaled="0"/>
            <a:tileRect/>
          </a:gradFill>
          <a:ln>
            <a:solidFill>
              <a:schemeClr val="accent6">
                <a:lumMod val="20000"/>
                <a:lumOff val="80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 extrusionH="50800">
            <a:bevelT w="63500" h="254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ru-RU" altLang="ru-RU" sz="2400">
                <a:latin typeface="Times New Roman" panose="02020603050405020304" pitchFamily="18" charset="0"/>
              </a:rPr>
              <a:t>Приклад програми, в якій функції виведення використано для </a:t>
            </a:r>
            <a:r>
              <a:rPr lang="uk-UA" altLang="ru-RU" sz="2400">
                <a:latin typeface="Times New Roman" panose="02020603050405020304" pitchFamily="18" charset="0"/>
              </a:rPr>
              <a:t>з</a:t>
            </a:r>
            <a:r>
              <a:rPr lang="ru-RU" altLang="ru-RU" sz="2400">
                <a:latin typeface="Times New Roman" panose="02020603050405020304" pitchFamily="18" charset="0"/>
              </a:rPr>
              <a:t>ображення на екрані значень у різних форматах.</a:t>
            </a:r>
            <a:r>
              <a:rPr lang="ru-RU" altLang="ru-RU" sz="2400">
                <a:solidFill>
                  <a:srgbClr val="2D2D8A"/>
                </a:solidFill>
                <a:latin typeface="Times New Roman" panose="02020603050405020304" pitchFamily="18" charset="0"/>
              </a:rPr>
              <a:t>  </a:t>
            </a:r>
            <a:endParaRPr lang="uk-UA" altLang="ru-RU" sz="2400">
              <a:solidFill>
                <a:srgbClr val="2D2D8A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5692209"/>
            <a:ext cx="1354062" cy="527635"/>
          </a:xfrm>
          <a:prstGeom prst="rect">
            <a:avLst/>
          </a:prstGeom>
          <a:scene3d>
            <a:camera prst="orthographicFront"/>
            <a:lightRig rig="threePt" dir="t"/>
          </a:scene3d>
          <a:sp3d prstMaterial="matte"/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90" y="908720"/>
            <a:ext cx="4504944" cy="360273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1" name="Скругленный прямоугольник 10">
            <a:hlinkClick r:id="rId4" action="ppaction://hlinkfile"/>
          </p:cNvPr>
          <p:cNvSpPr/>
          <p:nvPr/>
        </p:nvSpPr>
        <p:spPr>
          <a:xfrm>
            <a:off x="5858703" y="5596622"/>
            <a:ext cx="2337123" cy="5613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uk-UA" altLang="ru-RU" sz="2400" u="sng">
                <a:solidFill>
                  <a:srgbClr val="19194D"/>
                </a:solidFill>
                <a:latin typeface="Times New Roman" panose="02020603050405020304" pitchFamily="18" charset="0"/>
                <a:hlinkClick r:id="rId5" action="ppaction://hlinkfile"/>
              </a:rPr>
              <a:t>Код </a:t>
            </a:r>
            <a:r>
              <a:rPr lang="en-US" altLang="ru-RU" sz="2400" u="sng">
                <a:solidFill>
                  <a:srgbClr val="19194D"/>
                </a:solidFill>
                <a:latin typeface="Times New Roman" panose="02020603050405020304" pitchFamily="18" charset="0"/>
                <a:hlinkClick r:id="rId5" action="ppaction://hlinkfile"/>
              </a:rPr>
              <a:t>ex2_4.cpp</a:t>
            </a:r>
            <a:r>
              <a:rPr lang="uk-UA" altLang="ru-RU" u="sng">
                <a:solidFill>
                  <a:srgbClr val="19194D"/>
                </a:solidFill>
                <a:latin typeface="Times" panose="02020603050405020304" pitchFamily="18" charset="0"/>
                <a:hlinkClick r:id="rId5" action="ppaction://hlinkfile"/>
              </a:rPr>
              <a:t> </a:t>
            </a:r>
            <a:endParaRPr lang="uk-UA" altLang="ru-RU" u="sng">
              <a:solidFill>
                <a:srgbClr val="19194D"/>
              </a:solidFill>
              <a:latin typeface="Times" panose="02020603050405020304" pitchFamily="18" charset="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87313"/>
            <a:ext cx="12192000" cy="677862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Сумісність типів у виразах</a:t>
            </a:r>
          </a:p>
        </p:txBody>
      </p:sp>
      <p:sp>
        <p:nvSpPr>
          <p:cNvPr id="231427" name="Текст 2"/>
          <p:cNvSpPr>
            <a:spLocks noGrp="1"/>
          </p:cNvSpPr>
          <p:nvPr>
            <p:ph type="body" sz="half" idx="4294967295"/>
          </p:nvPr>
        </p:nvSpPr>
        <p:spPr>
          <a:xfrm>
            <a:off x="203684" y="908720"/>
            <a:ext cx="11784632" cy="1224136"/>
          </a:xfrm>
          <a:prstGeom prst="rect">
            <a:avLst/>
          </a:prstGeom>
          <a:solidFill>
            <a:schemeClr val="bg1"/>
          </a:solidFill>
          <a:ln>
            <a:noFill/>
            <a:miter lim="800000"/>
            <a:headEnd/>
            <a:tailEnd/>
          </a:ln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ru-RU" altLang="ru-RU" sz="2200" dirty="0" err="1"/>
              <a:t>Можливість</a:t>
            </a:r>
            <a:r>
              <a:rPr lang="ru-RU" altLang="ru-RU" sz="2200" dirty="0"/>
              <a:t> </a:t>
            </a:r>
            <a:r>
              <a:rPr lang="ru-RU" altLang="ru-RU" sz="2200" dirty="0" err="1"/>
              <a:t>присвоювання</a:t>
            </a:r>
            <a:r>
              <a:rPr lang="ru-RU" altLang="ru-RU" sz="2200" dirty="0"/>
              <a:t> </a:t>
            </a:r>
            <a:r>
              <a:rPr lang="ru-RU" altLang="ru-RU" sz="2200" dirty="0" err="1"/>
              <a:t>значень</a:t>
            </a:r>
            <a:r>
              <a:rPr lang="ru-RU" altLang="ru-RU" sz="2200" dirty="0"/>
              <a:t> одного типу </a:t>
            </a:r>
            <a:r>
              <a:rPr lang="ru-RU" altLang="ru-RU" sz="2200" dirty="0" err="1"/>
              <a:t>змінним</a:t>
            </a:r>
            <a:r>
              <a:rPr lang="ru-RU" altLang="ru-RU" sz="2200" dirty="0"/>
              <a:t> </a:t>
            </a:r>
            <a:r>
              <a:rPr lang="ru-RU" altLang="ru-RU" sz="2200" dirty="0" err="1"/>
              <a:t>іншого</a:t>
            </a:r>
            <a:r>
              <a:rPr lang="ru-RU" altLang="ru-RU" sz="2200" dirty="0"/>
              <a:t> типу </a:t>
            </a:r>
            <a:r>
              <a:rPr lang="ru-RU" altLang="ru-RU" sz="2200" dirty="0" err="1"/>
              <a:t>називають</a:t>
            </a:r>
            <a:r>
              <a:rPr lang="ru-RU" altLang="ru-RU" sz="2200" dirty="0"/>
              <a:t> </a:t>
            </a:r>
            <a:r>
              <a:rPr lang="ru-RU" altLang="ru-RU" sz="2200" b="1" dirty="0" err="1"/>
              <a:t>сумісністю</a:t>
            </a:r>
            <a:r>
              <a:rPr lang="ru-RU" altLang="ru-RU" sz="2200" b="1" dirty="0"/>
              <a:t> за </a:t>
            </a:r>
            <a:r>
              <a:rPr lang="ru-RU" altLang="ru-RU" sz="2200" b="1" dirty="0" err="1"/>
              <a:t>присвоєнням</a:t>
            </a:r>
            <a:r>
              <a:rPr lang="ru-RU" altLang="ru-RU" sz="2200" b="1" dirty="0"/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uk-UA" altLang="ru-RU" sz="2200" dirty="0"/>
              <a:t>Типи двох операндів у виразах можна вважати сумісними, якщо виконується хоча б одна з </a:t>
            </a:r>
            <a:r>
              <a:rPr lang="uk-UA" altLang="ru-RU" sz="2200" dirty="0" smtClean="0"/>
              <a:t>таких умов</a:t>
            </a:r>
            <a:r>
              <a:rPr lang="uk-UA" altLang="ru-RU" sz="2200" dirty="0"/>
              <a:t>:</a:t>
            </a:r>
          </a:p>
        </p:txBody>
      </p:sp>
      <p:graphicFrame>
        <p:nvGraphicFramePr>
          <p:cNvPr id="8" name="Схема 7"/>
          <p:cNvGraphicFramePr/>
          <p:nvPr>
            <p:extLst>
              <p:ext uri="{D42A27DB-BD31-4B8C-83A1-F6EECF244321}">
                <p14:modId xmlns:p14="http://schemas.microsoft.com/office/powerpoint/2010/main" val="450429296"/>
              </p:ext>
            </p:extLst>
          </p:nvPr>
        </p:nvGraphicFramePr>
        <p:xfrm>
          <a:off x="1775520" y="1988840"/>
          <a:ext cx="10212796" cy="4156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Текст 2"/>
          <p:cNvSpPr>
            <a:spLocks noGrp="1"/>
          </p:cNvSpPr>
          <p:nvPr>
            <p:ph type="body" sz="half" idx="4294967295"/>
          </p:nvPr>
        </p:nvSpPr>
        <p:spPr>
          <a:xfrm>
            <a:off x="0" y="697484"/>
            <a:ext cx="12192000" cy="871537"/>
          </a:xfrm>
          <a:prstGeom prst="rect">
            <a:avLst/>
          </a:prstGeom>
          <a:solidFill>
            <a:schemeClr val="bg1"/>
          </a:solidFill>
          <a:ln>
            <a:noFill/>
            <a:miter lim="800000"/>
            <a:headEnd/>
            <a:tailEnd/>
          </a:ln>
          <a:effectLst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altLang="ru-RU" sz="2000" dirty="0"/>
              <a:t>Тип значення виразу є сумісним за присвоєнням з типом змінної, якій це значення надається, якщо виконується одна з таких умов:</a:t>
            </a:r>
          </a:p>
        </p:txBody>
      </p:sp>
      <p:graphicFrame>
        <p:nvGraphicFramePr>
          <p:cNvPr id="2" name="Схема 1"/>
          <p:cNvGraphicFramePr/>
          <p:nvPr>
            <p:extLst>
              <p:ext uri="{D42A27DB-BD31-4B8C-83A1-F6EECF244321}">
                <p14:modId xmlns:p14="http://schemas.microsoft.com/office/powerpoint/2010/main" val="3585263823"/>
              </p:ext>
            </p:extLst>
          </p:nvPr>
        </p:nvGraphicFramePr>
        <p:xfrm>
          <a:off x="1127448" y="1541181"/>
          <a:ext cx="10272464" cy="38476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29380" name="Text Box 4"/>
          <p:cNvSpPr txBox="1">
            <a:spLocks noChangeArrowheads="1"/>
          </p:cNvSpPr>
          <p:nvPr/>
        </p:nvSpPr>
        <p:spPr bwMode="auto">
          <a:xfrm>
            <a:off x="3000375" y="0"/>
            <a:ext cx="7188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uk-UA" altLang="ru-RU" sz="3600" dirty="0">
                <a:solidFill>
                  <a:schemeClr val="bg1"/>
                </a:solidFill>
                <a:latin typeface="+mn-lt"/>
              </a:rPr>
              <a:t>Умови сумісності за присвоєнням</a:t>
            </a:r>
            <a:endParaRPr lang="ru-RU" altLang="ru-RU" sz="3600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69215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Приклад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35361" y="872946"/>
            <a:ext cx="4320480" cy="1259909"/>
          </a:xfrm>
          <a:prstGeom prst="roundRect">
            <a:avLst/>
          </a:prstGeom>
          <a:gradFill flip="none" rotWithShape="1">
            <a:gsLst>
              <a:gs pos="3000">
                <a:srgbClr val="F8D29A"/>
              </a:gs>
              <a:gs pos="50000">
                <a:schemeClr val="accent6">
                  <a:lumMod val="20000"/>
                  <a:lumOff val="80000"/>
                </a:schemeClr>
              </a:gs>
              <a:gs pos="93000">
                <a:srgbClr val="D1E4ED"/>
              </a:gs>
              <a:gs pos="70000">
                <a:schemeClr val="bg1"/>
              </a:gs>
              <a:gs pos="100000">
                <a:schemeClr val="accent1"/>
              </a:gs>
            </a:gsLst>
            <a:lin ang="13800000" scaled="0"/>
            <a:tileRect/>
          </a:gradFill>
          <a:ln>
            <a:solidFill>
              <a:schemeClr val="accent6">
                <a:lumMod val="20000"/>
                <a:lumOff val="80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 extrusionH="50800">
            <a:bevelT w="63500" h="254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ru-RU" altLang="ru-RU" sz="2400" b="0" dirty="0" err="1">
                <a:latin typeface="+mn-lt"/>
              </a:rPr>
              <a:t>Продемонструємо</a:t>
            </a:r>
            <a:r>
              <a:rPr lang="ru-RU" altLang="ru-RU" sz="2400" b="0" dirty="0">
                <a:latin typeface="+mn-lt"/>
              </a:rPr>
              <a:t> принцип </a:t>
            </a:r>
            <a:r>
              <a:rPr lang="ru-RU" altLang="ru-RU" sz="2400" b="0" dirty="0" err="1">
                <a:latin typeface="+mn-lt"/>
              </a:rPr>
              <a:t>використання</a:t>
            </a:r>
            <a:r>
              <a:rPr lang="ru-RU" altLang="ru-RU" sz="2400" b="0" dirty="0">
                <a:latin typeface="+mn-lt"/>
              </a:rPr>
              <a:t> </a:t>
            </a:r>
            <a:r>
              <a:rPr lang="ru-RU" altLang="ru-RU" sz="2400" b="0" dirty="0" err="1">
                <a:latin typeface="+mn-lt"/>
              </a:rPr>
              <a:t>операцій</a:t>
            </a:r>
            <a:r>
              <a:rPr lang="ru-RU" altLang="ru-RU" sz="2400" b="0" dirty="0">
                <a:latin typeface="+mn-lt"/>
              </a:rPr>
              <a:t> явного </a:t>
            </a:r>
            <a:r>
              <a:rPr lang="ru-RU" altLang="ru-RU" sz="2400" b="0" dirty="0" err="1">
                <a:latin typeface="+mn-lt"/>
              </a:rPr>
              <a:t>перетворення</a:t>
            </a:r>
            <a:r>
              <a:rPr lang="ru-RU" altLang="ru-RU" sz="2400" b="0" dirty="0">
                <a:latin typeface="+mn-lt"/>
              </a:rPr>
              <a:t> </a:t>
            </a:r>
            <a:r>
              <a:rPr lang="ru-RU" altLang="ru-RU" sz="2400" b="0" dirty="0" err="1">
                <a:latin typeface="+mn-lt"/>
              </a:rPr>
              <a:t>типів</a:t>
            </a:r>
            <a:r>
              <a:rPr lang="ru-RU" altLang="ru-RU" sz="2400" b="0" dirty="0">
                <a:latin typeface="+mn-lt"/>
              </a:rPr>
              <a:t> </a:t>
            </a:r>
            <a:endParaRPr lang="uk-UA" altLang="ru-RU" sz="2400" b="0" dirty="0">
              <a:latin typeface="+mn-lt"/>
            </a:endParaRPr>
          </a:p>
        </p:txBody>
      </p:sp>
      <p:sp>
        <p:nvSpPr>
          <p:cNvPr id="9" name="Скругленный прямоугольник 8">
            <a:hlinkClick r:id="rId2" action="ppaction://hlinkfile"/>
          </p:cNvPr>
          <p:cNvSpPr/>
          <p:nvPr/>
        </p:nvSpPr>
        <p:spPr>
          <a:xfrm>
            <a:off x="298336" y="5907709"/>
            <a:ext cx="2446880" cy="337447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uk-UA" altLang="ru-RU" sz="2400" dirty="0">
                <a:solidFill>
                  <a:srgbClr val="19194D"/>
                </a:solidFill>
                <a:latin typeface="Times New Roman" panose="02020603050405020304" pitchFamily="18" charset="0"/>
                <a:hlinkClick r:id="rId3" action="ppaction://hlinkfile"/>
              </a:rPr>
              <a:t>Код </a:t>
            </a:r>
            <a:r>
              <a:rPr lang="en-US" altLang="ru-RU" sz="2400" dirty="0">
                <a:solidFill>
                  <a:srgbClr val="19194D"/>
                </a:solidFill>
                <a:latin typeface="Times New Roman" panose="02020603050405020304" pitchFamily="18" charset="0"/>
                <a:hlinkClick r:id="rId3" action="ppaction://hlinkfile"/>
              </a:rPr>
              <a:t>ex2_5.cpp</a:t>
            </a:r>
            <a:r>
              <a:rPr lang="uk-UA" altLang="ru-RU" sz="2400" dirty="0">
                <a:solidFill>
                  <a:srgbClr val="19194D"/>
                </a:solidFill>
                <a:latin typeface="Times New Roman" panose="02020603050405020304" pitchFamily="18" charset="0"/>
                <a:hlinkClick r:id="rId3" action="ppaction://hlinkfile"/>
              </a:rPr>
              <a:t> </a:t>
            </a:r>
            <a:endParaRPr lang="uk-UA" altLang="ru-RU" sz="2400" dirty="0">
              <a:solidFill>
                <a:srgbClr val="19194D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230415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336" y="2780928"/>
            <a:ext cx="4031804" cy="2787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5080556" y="893546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0" dirty="0">
                <a:latin typeface="+mn-lt"/>
              </a:rPr>
              <a:t>// ex2_5;</a:t>
            </a:r>
          </a:p>
          <a:p>
            <a:r>
              <a:rPr lang="en-GB" b="0" dirty="0">
                <a:latin typeface="+mn-lt"/>
              </a:rPr>
              <a:t>#include&lt;</a:t>
            </a:r>
            <a:r>
              <a:rPr lang="en-GB" b="0" dirty="0" err="1">
                <a:latin typeface="+mn-lt"/>
              </a:rPr>
              <a:t>iostream</a:t>
            </a:r>
            <a:r>
              <a:rPr lang="en-GB" b="0" dirty="0">
                <a:latin typeface="+mn-lt"/>
              </a:rPr>
              <a:t>&gt;</a:t>
            </a:r>
          </a:p>
          <a:p>
            <a:r>
              <a:rPr lang="en-GB" b="0" dirty="0">
                <a:latin typeface="+mn-lt"/>
              </a:rPr>
              <a:t>#include&lt;</a:t>
            </a:r>
            <a:r>
              <a:rPr lang="en-GB" b="0" dirty="0" err="1">
                <a:latin typeface="+mn-lt"/>
              </a:rPr>
              <a:t>conio.h</a:t>
            </a:r>
            <a:r>
              <a:rPr lang="en-GB" b="0" dirty="0">
                <a:latin typeface="+mn-lt"/>
              </a:rPr>
              <a:t>&gt;</a:t>
            </a:r>
          </a:p>
          <a:p>
            <a:r>
              <a:rPr lang="en-GB" b="0" dirty="0">
                <a:latin typeface="+mn-lt"/>
              </a:rPr>
              <a:t>using namespace </a:t>
            </a:r>
            <a:r>
              <a:rPr lang="en-GB" b="0" dirty="0" err="1">
                <a:latin typeface="+mn-lt"/>
              </a:rPr>
              <a:t>std</a:t>
            </a:r>
            <a:r>
              <a:rPr lang="en-GB" b="0" dirty="0">
                <a:latin typeface="+mn-lt"/>
              </a:rPr>
              <a:t>;</a:t>
            </a:r>
          </a:p>
          <a:p>
            <a:r>
              <a:rPr lang="en-GB" b="0" dirty="0" err="1">
                <a:latin typeface="+mn-lt"/>
              </a:rPr>
              <a:t>int</a:t>
            </a:r>
            <a:r>
              <a:rPr lang="en-GB" b="0" dirty="0">
                <a:latin typeface="+mn-lt"/>
              </a:rPr>
              <a:t> main()</a:t>
            </a:r>
          </a:p>
          <a:p>
            <a:r>
              <a:rPr lang="en-GB" b="0" dirty="0">
                <a:latin typeface="+mn-lt"/>
              </a:rPr>
              <a:t>{</a:t>
            </a:r>
          </a:p>
          <a:p>
            <a:r>
              <a:rPr lang="en-GB" b="0" dirty="0">
                <a:latin typeface="+mn-lt"/>
              </a:rPr>
              <a:t>  </a:t>
            </a:r>
            <a:r>
              <a:rPr lang="en-GB" b="0" dirty="0" err="1">
                <a:latin typeface="+mn-lt"/>
              </a:rPr>
              <a:t>int</a:t>
            </a:r>
            <a:r>
              <a:rPr lang="en-GB" b="0" dirty="0">
                <a:latin typeface="+mn-lt"/>
              </a:rPr>
              <a:t>   </a:t>
            </a:r>
            <a:r>
              <a:rPr lang="en-GB" b="0" dirty="0" err="1">
                <a:latin typeface="+mn-lt"/>
              </a:rPr>
              <a:t>intvar</a:t>
            </a:r>
            <a:r>
              <a:rPr lang="en-GB" b="0" dirty="0">
                <a:latin typeface="+mn-lt"/>
              </a:rPr>
              <a:t>;</a:t>
            </a:r>
          </a:p>
          <a:p>
            <a:r>
              <a:rPr lang="en-GB" b="0" dirty="0">
                <a:latin typeface="+mn-lt"/>
              </a:rPr>
              <a:t>  char   </a:t>
            </a:r>
            <a:r>
              <a:rPr lang="en-GB" b="0" dirty="0" err="1">
                <a:latin typeface="+mn-lt"/>
              </a:rPr>
              <a:t>symbolvar</a:t>
            </a:r>
            <a:r>
              <a:rPr lang="en-GB" b="0" dirty="0">
                <a:latin typeface="+mn-lt"/>
              </a:rPr>
              <a:t>;</a:t>
            </a:r>
          </a:p>
          <a:p>
            <a:r>
              <a:rPr lang="en-GB" b="0" dirty="0">
                <a:latin typeface="+mn-lt"/>
              </a:rPr>
              <a:t>  </a:t>
            </a:r>
            <a:r>
              <a:rPr lang="en-GB" b="0" dirty="0" err="1">
                <a:latin typeface="+mn-lt"/>
              </a:rPr>
              <a:t>cout</a:t>
            </a:r>
            <a:r>
              <a:rPr lang="en-GB" b="0" dirty="0">
                <a:latin typeface="+mn-lt"/>
              </a:rPr>
              <a:t>&lt;&lt;"Converting types"&lt;&lt;</a:t>
            </a:r>
            <a:r>
              <a:rPr lang="en-GB" b="0" dirty="0" err="1">
                <a:latin typeface="+mn-lt"/>
              </a:rPr>
              <a:t>endl</a:t>
            </a:r>
            <a:r>
              <a:rPr lang="en-GB" b="0" dirty="0">
                <a:latin typeface="+mn-lt"/>
              </a:rPr>
              <a:t>;</a:t>
            </a:r>
          </a:p>
          <a:p>
            <a:r>
              <a:rPr lang="en-GB" b="0" dirty="0">
                <a:latin typeface="+mn-lt"/>
              </a:rPr>
              <a:t>  </a:t>
            </a:r>
            <a:r>
              <a:rPr lang="en-GB" b="0" dirty="0" err="1">
                <a:latin typeface="+mn-lt"/>
              </a:rPr>
              <a:t>cout</a:t>
            </a:r>
            <a:r>
              <a:rPr lang="en-GB" b="0" dirty="0">
                <a:latin typeface="+mn-lt"/>
              </a:rPr>
              <a:t>&lt;&lt;"Enter integer"&lt;&lt;</a:t>
            </a:r>
            <a:r>
              <a:rPr lang="en-GB" b="0" dirty="0" err="1">
                <a:latin typeface="+mn-lt"/>
              </a:rPr>
              <a:t>endl</a:t>
            </a:r>
            <a:r>
              <a:rPr lang="en-GB" b="0" dirty="0">
                <a:latin typeface="+mn-lt"/>
              </a:rPr>
              <a:t>;</a:t>
            </a:r>
          </a:p>
          <a:p>
            <a:r>
              <a:rPr lang="en-GB" b="0" dirty="0">
                <a:latin typeface="+mn-lt"/>
              </a:rPr>
              <a:t>  </a:t>
            </a:r>
            <a:r>
              <a:rPr lang="en-GB" b="0" dirty="0" err="1">
                <a:latin typeface="+mn-lt"/>
              </a:rPr>
              <a:t>cin</a:t>
            </a:r>
            <a:r>
              <a:rPr lang="en-GB" b="0" dirty="0">
                <a:latin typeface="+mn-lt"/>
              </a:rPr>
              <a:t>&gt;&gt;</a:t>
            </a:r>
            <a:r>
              <a:rPr lang="en-GB" b="0" dirty="0" err="1">
                <a:latin typeface="+mn-lt"/>
              </a:rPr>
              <a:t>intvar</a:t>
            </a:r>
            <a:r>
              <a:rPr lang="en-GB" b="0" dirty="0">
                <a:latin typeface="+mn-lt"/>
              </a:rPr>
              <a:t>;</a:t>
            </a:r>
          </a:p>
          <a:p>
            <a:r>
              <a:rPr lang="en-GB" b="0" dirty="0">
                <a:latin typeface="+mn-lt"/>
              </a:rPr>
              <a:t>  </a:t>
            </a:r>
            <a:r>
              <a:rPr lang="en-GB" b="0" dirty="0" err="1">
                <a:latin typeface="+mn-lt"/>
              </a:rPr>
              <a:t>cout</a:t>
            </a:r>
            <a:r>
              <a:rPr lang="en-GB" b="0" dirty="0">
                <a:latin typeface="+mn-lt"/>
              </a:rPr>
              <a:t>&lt;&lt;"(char)</a:t>
            </a:r>
            <a:r>
              <a:rPr lang="en-GB" b="0" dirty="0" err="1">
                <a:latin typeface="+mn-lt"/>
              </a:rPr>
              <a:t>intvar</a:t>
            </a:r>
            <a:r>
              <a:rPr lang="en-GB" b="0" dirty="0">
                <a:latin typeface="+mn-lt"/>
              </a:rPr>
              <a:t>="&lt;&lt;(char)</a:t>
            </a:r>
            <a:r>
              <a:rPr lang="en-GB" b="0" dirty="0" err="1">
                <a:latin typeface="+mn-lt"/>
              </a:rPr>
              <a:t>intvar</a:t>
            </a:r>
            <a:r>
              <a:rPr lang="en-GB" b="0" dirty="0">
                <a:latin typeface="+mn-lt"/>
              </a:rPr>
              <a:t>&lt;&lt;</a:t>
            </a:r>
            <a:r>
              <a:rPr lang="en-GB" b="0" dirty="0" err="1">
                <a:latin typeface="+mn-lt"/>
              </a:rPr>
              <a:t>endl</a:t>
            </a:r>
            <a:r>
              <a:rPr lang="en-GB" b="0" dirty="0">
                <a:latin typeface="+mn-lt"/>
              </a:rPr>
              <a:t>;</a:t>
            </a:r>
          </a:p>
          <a:p>
            <a:r>
              <a:rPr lang="en-GB" b="0" dirty="0">
                <a:latin typeface="+mn-lt"/>
              </a:rPr>
              <a:t>  </a:t>
            </a:r>
            <a:r>
              <a:rPr lang="en-GB" b="0" dirty="0" err="1">
                <a:latin typeface="+mn-lt"/>
              </a:rPr>
              <a:t>cout</a:t>
            </a:r>
            <a:r>
              <a:rPr lang="en-GB" b="0" dirty="0">
                <a:latin typeface="+mn-lt"/>
              </a:rPr>
              <a:t>&lt;&lt;"Enter character"&lt;&lt;</a:t>
            </a:r>
            <a:r>
              <a:rPr lang="en-GB" b="0" dirty="0" err="1">
                <a:latin typeface="+mn-lt"/>
              </a:rPr>
              <a:t>endl</a:t>
            </a:r>
            <a:r>
              <a:rPr lang="en-GB" b="0" dirty="0">
                <a:latin typeface="+mn-lt"/>
              </a:rPr>
              <a:t>;</a:t>
            </a:r>
          </a:p>
          <a:p>
            <a:r>
              <a:rPr lang="en-GB" b="0" dirty="0">
                <a:latin typeface="+mn-lt"/>
              </a:rPr>
              <a:t>  </a:t>
            </a:r>
            <a:r>
              <a:rPr lang="en-GB" b="0" dirty="0" err="1">
                <a:latin typeface="+mn-lt"/>
              </a:rPr>
              <a:t>cin</a:t>
            </a:r>
            <a:r>
              <a:rPr lang="en-GB" b="0" dirty="0">
                <a:latin typeface="+mn-lt"/>
              </a:rPr>
              <a:t>&gt;&gt;</a:t>
            </a:r>
            <a:r>
              <a:rPr lang="en-GB" b="0" dirty="0" err="1">
                <a:latin typeface="+mn-lt"/>
              </a:rPr>
              <a:t>symbolvar</a:t>
            </a:r>
            <a:r>
              <a:rPr lang="en-GB" b="0" dirty="0">
                <a:latin typeface="+mn-lt"/>
              </a:rPr>
              <a:t>;</a:t>
            </a:r>
          </a:p>
          <a:p>
            <a:endParaRPr lang="en-GB" b="0" dirty="0">
              <a:latin typeface="+mn-lt"/>
            </a:endParaRPr>
          </a:p>
          <a:p>
            <a:r>
              <a:rPr lang="en-GB" b="0" dirty="0">
                <a:latin typeface="+mn-lt"/>
              </a:rPr>
              <a:t>  </a:t>
            </a:r>
            <a:r>
              <a:rPr lang="en-GB" b="0" dirty="0" err="1">
                <a:latin typeface="+mn-lt"/>
              </a:rPr>
              <a:t>cout</a:t>
            </a:r>
            <a:r>
              <a:rPr lang="en-GB" b="0" dirty="0">
                <a:latin typeface="+mn-lt"/>
              </a:rPr>
              <a:t>&lt;&lt;"(</a:t>
            </a:r>
            <a:r>
              <a:rPr lang="en-GB" b="0" dirty="0" err="1">
                <a:latin typeface="+mn-lt"/>
              </a:rPr>
              <a:t>int</a:t>
            </a:r>
            <a:r>
              <a:rPr lang="en-GB" b="0" dirty="0">
                <a:latin typeface="+mn-lt"/>
              </a:rPr>
              <a:t>)</a:t>
            </a:r>
            <a:r>
              <a:rPr lang="en-GB" b="0" dirty="0" err="1">
                <a:latin typeface="+mn-lt"/>
              </a:rPr>
              <a:t>symbolvar</a:t>
            </a:r>
            <a:r>
              <a:rPr lang="en-GB" b="0" dirty="0">
                <a:latin typeface="+mn-lt"/>
              </a:rPr>
              <a:t>="&lt;&lt;(</a:t>
            </a:r>
            <a:r>
              <a:rPr lang="en-GB" b="0" dirty="0" err="1">
                <a:latin typeface="+mn-lt"/>
              </a:rPr>
              <a:t>int</a:t>
            </a:r>
            <a:r>
              <a:rPr lang="en-GB" b="0" dirty="0">
                <a:latin typeface="+mn-lt"/>
              </a:rPr>
              <a:t>)</a:t>
            </a:r>
            <a:r>
              <a:rPr lang="en-GB" b="0" dirty="0" err="1">
                <a:latin typeface="+mn-lt"/>
              </a:rPr>
              <a:t>symbolvar</a:t>
            </a:r>
            <a:r>
              <a:rPr lang="en-GB" b="0" dirty="0">
                <a:latin typeface="+mn-lt"/>
              </a:rPr>
              <a:t>&lt;&lt;</a:t>
            </a:r>
            <a:r>
              <a:rPr lang="en-GB" b="0" dirty="0" err="1">
                <a:latin typeface="+mn-lt"/>
              </a:rPr>
              <a:t>endl</a:t>
            </a:r>
            <a:r>
              <a:rPr lang="en-GB" b="0" dirty="0">
                <a:latin typeface="+mn-lt"/>
              </a:rPr>
              <a:t>;</a:t>
            </a:r>
          </a:p>
          <a:p>
            <a:r>
              <a:rPr lang="en-GB" b="0" dirty="0">
                <a:latin typeface="+mn-lt"/>
              </a:rPr>
              <a:t>  </a:t>
            </a:r>
            <a:r>
              <a:rPr lang="en-GB" b="0" dirty="0" err="1">
                <a:latin typeface="+mn-lt"/>
              </a:rPr>
              <a:t>cout</a:t>
            </a:r>
            <a:r>
              <a:rPr lang="en-GB" b="0" dirty="0">
                <a:latin typeface="+mn-lt"/>
              </a:rPr>
              <a:t>&lt;&lt;"(char)(intvar+5)="&lt;&lt;(char)(intvar+5)&lt;&lt;</a:t>
            </a:r>
            <a:r>
              <a:rPr lang="en-GB" b="0" dirty="0" err="1">
                <a:latin typeface="+mn-lt"/>
              </a:rPr>
              <a:t>endl</a:t>
            </a:r>
            <a:r>
              <a:rPr lang="en-GB" b="0" dirty="0">
                <a:latin typeface="+mn-lt"/>
              </a:rPr>
              <a:t>;</a:t>
            </a:r>
          </a:p>
          <a:p>
            <a:r>
              <a:rPr lang="en-GB" b="0" dirty="0">
                <a:latin typeface="+mn-lt"/>
              </a:rPr>
              <a:t>  </a:t>
            </a:r>
            <a:r>
              <a:rPr lang="en-GB" b="0" dirty="0" err="1">
                <a:latin typeface="+mn-lt"/>
              </a:rPr>
              <a:t>cout</a:t>
            </a:r>
            <a:r>
              <a:rPr lang="en-GB" b="0" dirty="0">
                <a:latin typeface="+mn-lt"/>
              </a:rPr>
              <a:t>&lt;&lt;"(short)false="&lt;&lt;(short)false&lt;&lt;</a:t>
            </a:r>
            <a:r>
              <a:rPr lang="en-GB" b="0" dirty="0" err="1">
                <a:latin typeface="+mn-lt"/>
              </a:rPr>
              <a:t>endl</a:t>
            </a:r>
            <a:r>
              <a:rPr lang="en-GB" b="0" dirty="0">
                <a:latin typeface="+mn-lt"/>
              </a:rPr>
              <a:t>;</a:t>
            </a:r>
          </a:p>
          <a:p>
            <a:r>
              <a:rPr lang="en-GB" b="0" dirty="0">
                <a:latin typeface="+mn-lt"/>
              </a:rPr>
              <a:t>  </a:t>
            </a:r>
            <a:r>
              <a:rPr lang="uk-UA" b="0" dirty="0" smtClean="0">
                <a:latin typeface="+mn-lt"/>
              </a:rPr>
              <a:t>_</a:t>
            </a:r>
            <a:r>
              <a:rPr lang="en-GB" b="0" dirty="0" err="1" smtClean="0">
                <a:latin typeface="+mn-lt"/>
              </a:rPr>
              <a:t>getch</a:t>
            </a:r>
            <a:r>
              <a:rPr lang="en-GB" b="0" dirty="0">
                <a:latin typeface="+mn-lt"/>
              </a:rPr>
              <a:t>();</a:t>
            </a:r>
          </a:p>
          <a:p>
            <a:r>
              <a:rPr lang="en-GB" b="0" dirty="0">
                <a:latin typeface="+mn-lt"/>
              </a:rPr>
              <a:t>}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2"/>
          <p:cNvSpPr txBox="1">
            <a:spLocks noChangeArrowheads="1"/>
          </p:cNvSpPr>
          <p:nvPr/>
        </p:nvSpPr>
        <p:spPr bwMode="auto">
          <a:xfrm>
            <a:off x="4034631" y="-69850"/>
            <a:ext cx="412273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uk-UA" altLang="ru-RU" sz="3600" dirty="0">
                <a:solidFill>
                  <a:srgbClr val="FF0000"/>
                </a:solidFill>
                <a:latin typeface="Times New Roman" panose="02020603050405020304" pitchFamily="18" charset="0"/>
              </a:rPr>
              <a:t>Домашнє завдання</a:t>
            </a:r>
            <a:endParaRPr lang="ru-RU" altLang="ru-RU" sz="36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7651" name="Rectangle 3"/>
          <p:cNvSpPr>
            <a:spLocks noChangeArrowheads="1"/>
          </p:cNvSpPr>
          <p:nvPr/>
        </p:nvSpPr>
        <p:spPr bwMode="auto">
          <a:xfrm>
            <a:off x="1524000" y="571500"/>
            <a:ext cx="9144000" cy="5892800"/>
          </a:xfrm>
          <a:prstGeom prst="rect">
            <a:avLst/>
          </a:prstGeom>
          <a:solidFill>
            <a:schemeClr val="bg1"/>
          </a:solidFill>
          <a:ln w="9525">
            <a:solidFill>
              <a:srgbClr val="0000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tabLst>
                <a:tab pos="215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tabLst>
                <a:tab pos="215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tabLst>
                <a:tab pos="215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tabLst>
                <a:tab pos="215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tabLst>
                <a:tab pos="215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15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15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15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15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uk-UA" altLang="ru-RU" sz="2000" b="0" dirty="0">
                <a:latin typeface="Times New Roman" panose="02020603050405020304" pitchFamily="18" charset="0"/>
              </a:rPr>
              <a:t>1. Обчислити значення виразів: </a:t>
            </a:r>
            <a:endParaRPr lang="ru-RU" altLang="ru-RU" sz="2000" b="0" dirty="0">
              <a:latin typeface="Times New Roman" panose="02020603050405020304" pitchFamily="18" charset="0"/>
            </a:endParaRP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а)	  (2*2==4) &amp;&amp; 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true</a:t>
            </a:r>
            <a:r>
              <a:rPr lang="uk-UA" altLang="ru-RU" sz="2000" b="0" dirty="0">
                <a:latin typeface="Times New Roman" panose="02020603050405020304" pitchFamily="18" charset="0"/>
              </a:rPr>
              <a:t>;                б)	(2*2==4) || 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false</a:t>
            </a:r>
            <a:r>
              <a:rPr lang="uk-UA" altLang="ru-RU" sz="2000" b="0" dirty="0">
                <a:latin typeface="Times New Roman" panose="02020603050405020304" pitchFamily="18" charset="0"/>
              </a:rPr>
              <a:t>;</a:t>
            </a:r>
            <a:endParaRPr lang="ru-RU" altLang="ru-RU" sz="2000" b="0" dirty="0">
              <a:latin typeface="Times New Roman" panose="02020603050405020304" pitchFamily="18" charset="0"/>
            </a:endParaRP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в) 	(!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true</a:t>
            </a:r>
            <a:r>
              <a:rPr lang="uk-UA" altLang="ru-RU" sz="2000" b="0" dirty="0">
                <a:latin typeface="Times New Roman" panose="02020603050405020304" pitchFamily="18" charset="0"/>
              </a:rPr>
              <a:t>) || 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false</a:t>
            </a:r>
            <a:r>
              <a:rPr lang="uk-UA" altLang="ru-RU" sz="2000" b="0" dirty="0">
                <a:latin typeface="Times New Roman" panose="02020603050405020304" pitchFamily="18" charset="0"/>
              </a:rPr>
              <a:t>;                г)	(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true</a:t>
            </a:r>
            <a:r>
              <a:rPr lang="uk-UA" altLang="ru-RU" sz="2000" b="0" dirty="0">
                <a:latin typeface="Times New Roman" panose="02020603050405020304" pitchFamily="18" charset="0"/>
              </a:rPr>
              <a:t>==1) ^ (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false</a:t>
            </a:r>
            <a:r>
              <a:rPr lang="uk-UA" altLang="ru-RU" sz="2000" b="0" dirty="0">
                <a:latin typeface="Times New Roman" panose="02020603050405020304" pitchFamily="18" charset="0"/>
              </a:rPr>
              <a:t>==0);</a:t>
            </a:r>
            <a:endParaRPr lang="ru-RU" altLang="ru-RU" sz="2000" b="0" dirty="0">
              <a:latin typeface="Times New Roman" panose="02020603050405020304" pitchFamily="18" charset="0"/>
            </a:endParaRP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д) 	2*true+3*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false</a:t>
            </a:r>
            <a:r>
              <a:rPr lang="uk-UA" altLang="ru-RU" sz="2000" b="0" dirty="0">
                <a:latin typeface="Times New Roman" panose="02020603050405020304" pitchFamily="18" charset="0"/>
              </a:rPr>
              <a:t>;             е)	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false</a:t>
            </a:r>
            <a:r>
              <a:rPr lang="uk-UA" altLang="ru-RU" sz="2000" b="0" dirty="0">
                <a:latin typeface="Times New Roman" panose="02020603050405020304" pitchFamily="18" charset="0"/>
              </a:rPr>
              <a:t>==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true</a:t>
            </a:r>
            <a:r>
              <a:rPr lang="uk-UA" altLang="ru-RU" sz="2000" b="0" dirty="0">
                <a:latin typeface="Times New Roman" panose="02020603050405020304" pitchFamily="18" charset="0"/>
              </a:rPr>
              <a:t>==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false</a:t>
            </a:r>
            <a:r>
              <a:rPr lang="uk-UA" altLang="ru-RU" sz="2000" b="0" dirty="0">
                <a:latin typeface="Times New Roman" panose="02020603050405020304" pitchFamily="18" charset="0"/>
              </a:rPr>
              <a:t>;</a:t>
            </a:r>
            <a:endParaRPr lang="ru-RU" altLang="ru-RU" sz="2000" b="0" dirty="0">
              <a:latin typeface="Times New Roman" panose="02020603050405020304" pitchFamily="18" charset="0"/>
            </a:endParaRP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є) 	58 %13 / 10;                ж)	9 % 5 * 12 / 16.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2. Обчислити значення виразу: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а) 	(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char</a:t>
            </a:r>
            <a:r>
              <a:rPr lang="uk-UA" altLang="ru-RU" sz="2000" b="0" dirty="0">
                <a:latin typeface="Times New Roman" panose="02020603050405020304" pitchFamily="18" charset="0"/>
              </a:rPr>
              <a:t>)(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short</a:t>
            </a:r>
            <a:r>
              <a:rPr lang="uk-UA" altLang="ru-RU" sz="2000" b="0" dirty="0">
                <a:latin typeface="Times New Roman" panose="02020603050405020304" pitchFamily="18" charset="0"/>
              </a:rPr>
              <a:t>)'0' + 9;     б) 	(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char</a:t>
            </a:r>
            <a:r>
              <a:rPr lang="uk-UA" altLang="ru-RU" sz="2000" b="0" dirty="0">
                <a:latin typeface="Times New Roman" panose="02020603050405020304" pitchFamily="18" charset="0"/>
              </a:rPr>
              <a:t>)(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short</a:t>
            </a:r>
            <a:r>
              <a:rPr lang="uk-UA" altLang="ru-RU" sz="2000" b="0" dirty="0">
                <a:latin typeface="Times New Roman" panose="02020603050405020304" pitchFamily="18" charset="0"/>
              </a:rPr>
              <a:t>)'A' + 25;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в) 	(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char</a:t>
            </a:r>
            <a:r>
              <a:rPr lang="uk-UA" altLang="ru-RU" sz="2000" b="0" dirty="0">
                <a:latin typeface="Times New Roman" panose="02020603050405020304" pitchFamily="18" charset="0"/>
              </a:rPr>
              <a:t>)(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short</a:t>
            </a:r>
            <a:r>
              <a:rPr lang="uk-UA" altLang="ru-RU" sz="2000" b="0" dirty="0">
                <a:latin typeface="Times New Roman" panose="02020603050405020304" pitchFamily="18" charset="0"/>
              </a:rPr>
              <a:t>)'0' – 16;   г) 	'Z' &gt; 'a';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д) 	(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int</a:t>
            </a:r>
            <a:r>
              <a:rPr lang="uk-UA" altLang="ru-RU" sz="2000" b="0" dirty="0">
                <a:latin typeface="Times New Roman" panose="02020603050405020304" pitchFamily="18" charset="0"/>
              </a:rPr>
              <a:t>)'9' – (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int</a:t>
            </a:r>
            <a:r>
              <a:rPr lang="uk-UA" altLang="ru-RU" sz="2000" b="0" dirty="0">
                <a:latin typeface="Times New Roman" panose="02020603050405020304" pitchFamily="18" charset="0"/>
              </a:rPr>
              <a:t>)'0'.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3.Записати вираз, який є істинним тоді й тільки тоді, коли дві прямі, що задані цілими коефіцієнтами рівнянь вигляду </a:t>
            </a:r>
            <a:r>
              <a:rPr lang="uk-UA" altLang="ru-RU" sz="2000" b="0" i="1" dirty="0" err="1">
                <a:latin typeface="Times New Roman" panose="02020603050405020304" pitchFamily="18" charset="0"/>
              </a:rPr>
              <a:t>ax</a:t>
            </a:r>
            <a:r>
              <a:rPr lang="uk-UA" altLang="ru-RU" sz="2000" b="0" i="1" dirty="0">
                <a:latin typeface="Times New Roman" panose="02020603050405020304" pitchFamily="18" charset="0"/>
              </a:rPr>
              <a:t> </a:t>
            </a:r>
            <a:r>
              <a:rPr lang="uk-UA" altLang="ru-RU" sz="2000" b="0" dirty="0">
                <a:latin typeface="Times New Roman" panose="02020603050405020304" pitchFamily="18" charset="0"/>
              </a:rPr>
              <a:t>+ </a:t>
            </a:r>
            <a:r>
              <a:rPr lang="uk-UA" altLang="ru-RU" sz="2000" b="0" i="1" dirty="0" err="1">
                <a:latin typeface="Times New Roman" panose="02020603050405020304" pitchFamily="18" charset="0"/>
              </a:rPr>
              <a:t>by</a:t>
            </a:r>
            <a:r>
              <a:rPr lang="uk-UA" altLang="ru-RU" sz="2000" b="0" dirty="0">
                <a:latin typeface="Times New Roman" panose="02020603050405020304" pitchFamily="18" charset="0"/>
              </a:rPr>
              <a:t> + </a:t>
            </a:r>
            <a:r>
              <a:rPr lang="uk-UA" altLang="ru-RU" sz="2000" b="0" i="1" dirty="0">
                <a:latin typeface="Times New Roman" panose="02020603050405020304" pitchFamily="18" charset="0"/>
              </a:rPr>
              <a:t>c</a:t>
            </a:r>
            <a:r>
              <a:rPr lang="uk-UA" altLang="ru-RU" sz="2000" b="0" dirty="0">
                <a:latin typeface="Times New Roman" panose="02020603050405020304" pitchFamily="18" charset="0"/>
              </a:rPr>
              <a:t> = 0: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а)	паралельні та не збігаються;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б)	паралельні (можливо, збігаються);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в)	збігаються;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г)	перетинаються;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д)	перпендикулярні.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4. Розставити дужки в таких виразах: 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а) 	a=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b+c</a:t>
            </a:r>
            <a:r>
              <a:rPr lang="uk-UA" altLang="ru-RU" sz="2000" b="0" dirty="0">
                <a:latin typeface="Times New Roman" panose="02020603050405020304" pitchFamily="18" charset="0"/>
              </a:rPr>
              <a:t>*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dd</a:t>
            </a:r>
            <a:r>
              <a:rPr lang="uk-UA" altLang="ru-RU" sz="2000" b="0" dirty="0">
                <a:latin typeface="Times New Roman" panose="02020603050405020304" pitchFamily="18" charset="0"/>
              </a:rPr>
              <a:t>&lt;&lt;2%8;          б) 	a==b||a==c&amp;&amp;c&lt;5;</a:t>
            </a:r>
          </a:p>
          <a:p>
            <a:r>
              <a:rPr lang="uk-UA" altLang="ru-RU" sz="2000" b="0" dirty="0">
                <a:latin typeface="Times New Roman" panose="02020603050405020304" pitchFamily="18" charset="0"/>
              </a:rPr>
              <a:t>в) 	a=-b+++c---5;                г) 	</a:t>
            </a:r>
            <a:r>
              <a:rPr lang="en-US" altLang="ru-RU" sz="2000" b="0" dirty="0">
                <a:latin typeface="Times New Roman" panose="02020603050405020304" pitchFamily="18" charset="0"/>
              </a:rPr>
              <a:t>	</a:t>
            </a:r>
            <a:r>
              <a:rPr lang="uk-UA" altLang="ru-RU" sz="2000" b="0" dirty="0">
                <a:latin typeface="Times New Roman" panose="02020603050405020304" pitchFamily="18" charset="0"/>
              </a:rPr>
              <a:t>a</a:t>
            </a:r>
            <a:r>
              <a:rPr lang="uk-UA" altLang="ru-RU" sz="2000" b="0" dirty="0">
                <a:latin typeface="Times New Roman" panose="02020603050405020304" pitchFamily="18" charset="0"/>
              </a:rPr>
              <a:t>=++b*2&lt;&lt;</a:t>
            </a:r>
            <a:r>
              <a:rPr lang="uk-UA" altLang="ru-RU" sz="2000" b="0" dirty="0" err="1">
                <a:latin typeface="Times New Roman" panose="02020603050405020304" pitchFamily="18" charset="0"/>
              </a:rPr>
              <a:t>c&amp;dd</a:t>
            </a:r>
            <a:r>
              <a:rPr lang="uk-UA" altLang="ru-RU" sz="2000" b="0" dirty="0">
                <a:latin typeface="Times New Roman" panose="02020603050405020304" pitchFamily="18" charset="0"/>
              </a:rPr>
              <a:t>+++3;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4034632" y="-69850"/>
            <a:ext cx="490724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uk-UA" altLang="ru-RU" sz="3600" dirty="0">
                <a:solidFill>
                  <a:srgbClr val="FF0000"/>
                </a:solidFill>
                <a:latin typeface="Times New Roman" panose="02020603050405020304" pitchFamily="18" charset="0"/>
              </a:rPr>
              <a:t>Контрольні запитання</a:t>
            </a:r>
            <a:endParaRPr lang="ru-RU" altLang="ru-RU" sz="36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919536" y="917913"/>
            <a:ext cx="8568952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Що визначає тип даних?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Які </a:t>
            </a:r>
            <a:r>
              <a:rPr lang="uk-UA" sz="2000" b="0" dirty="0">
                <a:latin typeface="+mn-lt"/>
              </a:rPr>
              <a:t>стандартні типи даних є у мовах </a:t>
            </a:r>
            <a:r>
              <a:rPr lang="en-GB" sz="2000" b="0" dirty="0">
                <a:latin typeface="+mn-lt"/>
              </a:rPr>
              <a:t>C/C++? 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Що </a:t>
            </a:r>
            <a:r>
              <a:rPr lang="uk-UA" sz="2000" b="0" dirty="0">
                <a:latin typeface="+mn-lt"/>
              </a:rPr>
              <a:t>таке переповнення комірки оперативної пам’яті?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Охарактеризуйте </a:t>
            </a:r>
            <a:r>
              <a:rPr lang="uk-UA" sz="2000" b="0" dirty="0">
                <a:latin typeface="+mn-lt"/>
              </a:rPr>
              <a:t>прості типи.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Які </a:t>
            </a:r>
            <a:r>
              <a:rPr lang="uk-UA" sz="2000" b="0" dirty="0">
                <a:latin typeface="+mn-lt"/>
              </a:rPr>
              <a:t>операції означені для типів </a:t>
            </a:r>
            <a:r>
              <a:rPr lang="en-GB" sz="2000" b="0" dirty="0">
                <a:latin typeface="+mn-lt"/>
              </a:rPr>
              <a:t>bool, </a:t>
            </a:r>
            <a:r>
              <a:rPr lang="en-GB" sz="2000" b="0" dirty="0" err="1">
                <a:latin typeface="+mn-lt"/>
              </a:rPr>
              <a:t>int</a:t>
            </a:r>
            <a:r>
              <a:rPr lang="en-GB" sz="2000" b="0" dirty="0">
                <a:latin typeface="+mn-lt"/>
              </a:rPr>
              <a:t>, float </a:t>
            </a:r>
            <a:r>
              <a:rPr lang="uk-UA" sz="2000" b="0" dirty="0">
                <a:latin typeface="+mn-lt"/>
              </a:rPr>
              <a:t>та </a:t>
            </a:r>
            <a:r>
              <a:rPr lang="en-GB" sz="2000" b="0" dirty="0">
                <a:latin typeface="+mn-lt"/>
              </a:rPr>
              <a:t>char?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У </a:t>
            </a:r>
            <a:r>
              <a:rPr lang="uk-UA" sz="2000" b="0" dirty="0">
                <a:latin typeface="+mn-lt"/>
              </a:rPr>
              <a:t>чому різниця між типами </a:t>
            </a:r>
            <a:r>
              <a:rPr lang="en-GB" sz="2000" b="0" dirty="0">
                <a:latin typeface="+mn-lt"/>
              </a:rPr>
              <a:t>char, </a:t>
            </a:r>
            <a:r>
              <a:rPr lang="en-GB" sz="2000" b="0" dirty="0" err="1">
                <a:latin typeface="+mn-lt"/>
              </a:rPr>
              <a:t>int</a:t>
            </a:r>
            <a:r>
              <a:rPr lang="en-GB" sz="2000" b="0" dirty="0">
                <a:latin typeface="+mn-lt"/>
              </a:rPr>
              <a:t>, long?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Що </a:t>
            </a:r>
            <a:r>
              <a:rPr lang="uk-UA" sz="2000" b="0" dirty="0">
                <a:latin typeface="+mn-lt"/>
              </a:rPr>
              <a:t>являють собою константи. Які є різновиди констант?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Що </a:t>
            </a:r>
            <a:r>
              <a:rPr lang="uk-UA" sz="2000" b="0" dirty="0">
                <a:latin typeface="+mn-lt"/>
              </a:rPr>
              <a:t>таке вираз? 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Які </a:t>
            </a:r>
            <a:r>
              <a:rPr lang="uk-UA" sz="2000" b="0" dirty="0">
                <a:latin typeface="+mn-lt"/>
              </a:rPr>
              <a:t>вбудовані функції можна використовувати в константних виразах?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У </a:t>
            </a:r>
            <a:r>
              <a:rPr lang="uk-UA" sz="2000" b="0" dirty="0">
                <a:latin typeface="+mn-lt"/>
              </a:rPr>
              <a:t>чому полягає відмінність операцій  / та %?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Який </a:t>
            </a:r>
            <a:r>
              <a:rPr lang="uk-UA" sz="2000" b="0" dirty="0">
                <a:latin typeface="+mn-lt"/>
              </a:rPr>
              <a:t>тип має результат операції відношення?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Яку </a:t>
            </a:r>
            <a:r>
              <a:rPr lang="uk-UA" sz="2000" b="0" dirty="0">
                <a:latin typeface="+mn-lt"/>
              </a:rPr>
              <a:t>структуру має програма, написана мовами </a:t>
            </a:r>
            <a:r>
              <a:rPr lang="en-GB" sz="2000" b="0" dirty="0">
                <a:latin typeface="+mn-lt"/>
              </a:rPr>
              <a:t>C/C++?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Які </a:t>
            </a:r>
            <a:r>
              <a:rPr lang="uk-UA" sz="2000" b="0" dirty="0">
                <a:latin typeface="+mn-lt"/>
              </a:rPr>
              <a:t>дії виконує операція присвоєння?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У </a:t>
            </a:r>
            <a:r>
              <a:rPr lang="uk-UA" sz="2000" b="0" dirty="0">
                <a:latin typeface="+mn-lt"/>
              </a:rPr>
              <a:t>чому полягає відмінність між функціями потокового та консольного введення-виведення?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 dirty="0">
                <a:latin typeface="+mn-lt"/>
              </a:rPr>
              <a:t>Які </a:t>
            </a:r>
            <a:r>
              <a:rPr lang="uk-UA" sz="2000" b="0" dirty="0">
                <a:latin typeface="+mn-lt"/>
              </a:rPr>
              <a:t>аргументи використовуються у функціях </a:t>
            </a:r>
            <a:r>
              <a:rPr lang="en-GB" sz="2000" b="0" dirty="0" err="1">
                <a:latin typeface="+mn-lt"/>
              </a:rPr>
              <a:t>scanf</a:t>
            </a:r>
            <a:r>
              <a:rPr lang="en-GB" sz="2000" b="0" dirty="0">
                <a:latin typeface="+mn-lt"/>
              </a:rPr>
              <a:t>() </a:t>
            </a:r>
            <a:r>
              <a:rPr lang="uk-UA" sz="2000" b="0" dirty="0">
                <a:latin typeface="+mn-lt"/>
              </a:rPr>
              <a:t>та  </a:t>
            </a:r>
            <a:r>
              <a:rPr lang="en-GB" sz="2000" b="0" dirty="0" err="1">
                <a:latin typeface="+mn-lt"/>
              </a:rPr>
              <a:t>printf</a:t>
            </a:r>
            <a:r>
              <a:rPr lang="en-GB" sz="2000" b="0" dirty="0">
                <a:latin typeface="+mn-lt"/>
              </a:rPr>
              <a:t>()? 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000" b="0">
                <a:latin typeface="+mn-lt"/>
              </a:rPr>
              <a:t>Що </a:t>
            </a:r>
            <a:r>
              <a:rPr lang="uk-UA" sz="2000" b="0" dirty="0">
                <a:latin typeface="+mn-lt"/>
              </a:rPr>
              <a:t>таке сумісність типів?</a:t>
            </a:r>
          </a:p>
        </p:txBody>
      </p:sp>
    </p:spTree>
    <p:extLst>
      <p:ext uri="{BB962C8B-B14F-4D97-AF65-F5344CB8AC3E}">
        <p14:creationId xmlns:p14="http://schemas.microsoft.com/office/powerpoint/2010/main" val="1224151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5" name="Текст 2"/>
          <p:cNvSpPr>
            <a:spLocks noGrp="1"/>
          </p:cNvSpPr>
          <p:nvPr>
            <p:ph type="body" sz="half" idx="4294967295"/>
          </p:nvPr>
        </p:nvSpPr>
        <p:spPr>
          <a:xfrm>
            <a:off x="767408" y="1628775"/>
            <a:ext cx="11424592" cy="2863850"/>
          </a:xfrm>
          <a:prstGeom prst="rect">
            <a:avLst/>
          </a:prstGeom>
          <a:solidFill>
            <a:schemeClr val="bg1"/>
          </a:solidFill>
          <a:ln>
            <a:noFill/>
            <a:miter lim="800000"/>
            <a:headEnd/>
            <a:tailEnd/>
          </a:ln>
        </p:spPr>
        <p:txBody>
          <a:bodyPr>
            <a:noAutofit/>
          </a:bodyPr>
          <a:lstStyle/>
          <a:p>
            <a:pPr marL="0" indent="0"/>
            <a:r>
              <a:rPr lang="uk-UA" altLang="ru-RU" sz="2400" i="1" dirty="0">
                <a:cs typeface="Times New Roman" panose="02020603050405020304" pitchFamily="18" charset="0"/>
              </a:rPr>
              <a:t>Операції</a:t>
            </a:r>
            <a:r>
              <a:rPr lang="uk-UA" altLang="ru-RU" sz="2400" dirty="0">
                <a:cs typeface="Times New Roman" panose="02020603050405020304" pitchFamily="18" charset="0"/>
              </a:rPr>
              <a:t> — це дії, що виконуються над певними значеннями. </a:t>
            </a:r>
          </a:p>
          <a:p>
            <a:pPr marL="0" indent="0"/>
            <a:r>
              <a:rPr lang="uk-UA" altLang="ru-RU" sz="2400" dirty="0">
                <a:cs typeface="Times New Roman" panose="02020603050405020304" pitchFamily="18" charset="0"/>
              </a:rPr>
              <a:t>Значення, над яким здійснюється операція, називають її</a:t>
            </a:r>
            <a:r>
              <a:rPr lang="uk-UA" altLang="ru-RU" sz="2400" i="1" dirty="0">
                <a:cs typeface="Times New Roman" panose="02020603050405020304" pitchFamily="18" charset="0"/>
              </a:rPr>
              <a:t> операндом.</a:t>
            </a:r>
          </a:p>
          <a:p>
            <a:pPr marL="0" indent="0"/>
            <a:r>
              <a:rPr lang="uk-UA" altLang="ru-RU" sz="2400" dirty="0">
                <a:cs typeface="Times New Roman" panose="02020603050405020304" pitchFamily="18" charset="0"/>
              </a:rPr>
              <a:t>Залежно від типів операндів операції поділяють на </a:t>
            </a:r>
            <a:r>
              <a:rPr lang="uk-UA" altLang="ru-RU" sz="2400" b="1" dirty="0">
                <a:cs typeface="Times New Roman" panose="02020603050405020304" pitchFamily="18" charset="0"/>
              </a:rPr>
              <a:t>арифметичні, логічні, посилальні, рядкові</a:t>
            </a:r>
            <a:r>
              <a:rPr lang="uk-UA" altLang="ru-RU" sz="2400" dirty="0">
                <a:cs typeface="Times New Roman" panose="02020603050405020304" pitchFamily="18" charset="0"/>
              </a:rPr>
              <a:t>. </a:t>
            </a:r>
          </a:p>
          <a:p>
            <a:pPr marL="0" indent="0"/>
            <a:r>
              <a:rPr lang="uk-UA" altLang="ru-RU" sz="2400" dirty="0">
                <a:cs typeface="Times New Roman" panose="02020603050405020304" pitchFamily="18" charset="0"/>
              </a:rPr>
              <a:t>Відповідно до кількості операндів операції в мовах С/С++ поділяють на </a:t>
            </a:r>
            <a:r>
              <a:rPr lang="uk-UA" altLang="ru-RU" sz="2400" b="1" dirty="0" err="1">
                <a:cs typeface="Times New Roman" panose="02020603050405020304" pitchFamily="18" charset="0"/>
              </a:rPr>
              <a:t>унарні</a:t>
            </a:r>
            <a:r>
              <a:rPr lang="uk-UA" altLang="ru-RU" sz="2400" b="1" dirty="0">
                <a:cs typeface="Times New Roman" panose="02020603050405020304" pitchFamily="18" charset="0"/>
              </a:rPr>
              <a:t> та бінарні</a:t>
            </a:r>
            <a:r>
              <a:rPr lang="uk-UA" altLang="ru-RU" sz="2400" dirty="0">
                <a:cs typeface="Times New Roman" panose="02020603050405020304" pitchFamily="18" charset="0"/>
              </a:rPr>
              <a:t>.</a:t>
            </a:r>
            <a:r>
              <a:rPr lang="uk-UA" altLang="ru-RU" sz="2400" u="sng" dirty="0"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82276" name="Заголовок 1"/>
          <p:cNvSpPr txBox="1">
            <a:spLocks/>
          </p:cNvSpPr>
          <p:nvPr/>
        </p:nvSpPr>
        <p:spPr bwMode="auto">
          <a:xfrm>
            <a:off x="2783632" y="924793"/>
            <a:ext cx="588645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uk-UA" altLang="ru-RU" sz="2400" dirty="0">
                <a:latin typeface="+mn-lt"/>
              </a:rPr>
              <a:t>Операції з даними</a:t>
            </a: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1524000" y="188641"/>
            <a:ext cx="9144000" cy="432197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uk-UA" altLang="ru-RU" sz="3600">
                <a:solidFill>
                  <a:schemeClr val="bg1"/>
                </a:solidFill>
                <a:latin typeface="+mn-lt"/>
              </a:rPr>
              <a:t>Прості типи даних</a:t>
            </a:r>
            <a:endParaRPr lang="uk-UA" altLang="ru-RU" sz="36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747477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15888"/>
            <a:ext cx="12072664" cy="433387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Цілочислові типи даних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4294967295"/>
          </p:nvPr>
        </p:nvSpPr>
        <p:spPr>
          <a:xfrm>
            <a:off x="263352" y="1052513"/>
            <a:ext cx="11928648" cy="814387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uk-UA" altLang="ru-RU" sz="2400" i="1" dirty="0">
                <a:solidFill>
                  <a:srgbClr val="0000CC"/>
                </a:solidFill>
              </a:rPr>
              <a:t>Цілочислові типи</a:t>
            </a:r>
            <a:r>
              <a:rPr lang="uk-UA" altLang="ru-RU" sz="2400" dirty="0">
                <a:solidFill>
                  <a:srgbClr val="0000CC"/>
                </a:solidFill>
              </a:rPr>
              <a:t> </a:t>
            </a:r>
            <a:r>
              <a:rPr lang="uk-UA" altLang="ru-RU" sz="2400" dirty="0"/>
              <a:t>— це типи даних, множини допустимих значень яких є множинами цілих чисел.</a:t>
            </a:r>
          </a:p>
        </p:txBody>
      </p:sp>
      <p:graphicFrame>
        <p:nvGraphicFramePr>
          <p:cNvPr id="170044" name="Group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774809"/>
              </p:ext>
            </p:extLst>
          </p:nvPr>
        </p:nvGraphicFramePr>
        <p:xfrm>
          <a:off x="2135561" y="1902956"/>
          <a:ext cx="8208913" cy="3878580"/>
        </p:xfrm>
        <a:graphic>
          <a:graphicData uri="http://schemas.openxmlformats.org/drawingml/2006/table">
            <a:tbl>
              <a:tblPr/>
              <a:tblGrid>
                <a:gridCol w="2036552"/>
                <a:gridCol w="1203808"/>
                <a:gridCol w="4968553"/>
              </a:tblGrid>
              <a:tr h="8915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Ідентифікатор типу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Кількість байтів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Діапазон значень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char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-128 .. +127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unsigned char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  0 .. 255 (2</a:t>
                      </a:r>
                      <a:r>
                        <a:rPr kumimoji="0" lang="uk-UA" altLang="ru-RU" sz="20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8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 – 1)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short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–32 768 .. 32 767 (2</a:t>
                      </a:r>
                      <a:r>
                        <a:rPr kumimoji="0" lang="uk-UA" altLang="ru-RU" sz="20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15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 – 1)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unsigned short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2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0 .. 65 535 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int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4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–2 147 483 648 .. 2 147 483 647 (2</a:t>
                      </a:r>
                      <a:r>
                        <a:rPr kumimoji="0" lang="uk-UA" altLang="ru-RU" sz="20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31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 – 1)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unsigned int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4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0 .. 4 294 967 295 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long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4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–2 147 483 648 .. 2 147 483 647 (2</a:t>
                      </a:r>
                      <a:r>
                        <a:rPr kumimoji="0" lang="uk-UA" altLang="ru-RU" sz="20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31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 – 1)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42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unsigned long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4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0 .. 4 294 967 295 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834910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3381" name="Group 8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838020"/>
              </p:ext>
            </p:extLst>
          </p:nvPr>
        </p:nvGraphicFramePr>
        <p:xfrm>
          <a:off x="119336" y="908720"/>
          <a:ext cx="11809312" cy="5490848"/>
        </p:xfrm>
        <a:graphic>
          <a:graphicData uri="http://schemas.openxmlformats.org/drawingml/2006/table">
            <a:tbl>
              <a:tblPr/>
              <a:tblGrid>
                <a:gridCol w="1368152"/>
                <a:gridCol w="2592288"/>
                <a:gridCol w="7848872"/>
              </a:tblGrid>
              <a:tr h="64272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Знак операції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Зміст операції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Приклади застосування та результати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93158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+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Додавання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 + 2 = 3; </a:t>
                      </a:r>
                      <a:b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</a:b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 + 32 767 = –32 768 (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переповнення комірки для типу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short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); </a:t>
                      </a:r>
                      <a:b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</a:b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–32 768 + (–32 768) = 0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93158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Віднімання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 – 2 = –1; </a:t>
                      </a:r>
                      <a:b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</a:b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–32 768 – 1 = 32 767; (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переповнення комірки для типу </a:t>
                      </a: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short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);</a:t>
                      </a:r>
                      <a:b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</a:b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32 768 – (–32 768) = 0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64272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*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Множення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2 * 2 = 4; 256 * 128 = –32 768 (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переповнення комірки для типу </a:t>
                      </a: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short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); </a:t>
                      </a:r>
                      <a:b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</a:b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256 * 256 = 0; 32 767 * 32 767 = 1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64272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/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Визначення</a:t>
                      </a:r>
                      <a:r>
                        <a:rPr kumimoji="0" lang="en-US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цілої частини</a:t>
                      </a:r>
                      <a:r>
                        <a:rPr kumimoji="0" lang="en-US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від 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ділення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7 / 3 = 2; –7 / 3 = –2; 7 / –3 = –2; –7 / –3 = 2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74517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%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Визначення</a:t>
                      </a:r>
                      <a:r>
                        <a:rPr kumimoji="0" lang="en-US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остачі 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від ділення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7 % 3 = 1; 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7 % 3 = –1;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7 % –3 = 1; 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7 % –3 = –1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74517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 (</a:t>
                      </a: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унарний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Зміна знаку числа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–(1) = –1;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–(–32 768) = –32 768 (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переповнення комірки для типу </a:t>
                      </a: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800080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short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)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5" name="Заголовок 1"/>
          <p:cNvSpPr txBox="1">
            <a:spLocks/>
          </p:cNvSpPr>
          <p:nvPr/>
        </p:nvSpPr>
        <p:spPr>
          <a:xfrm>
            <a:off x="1524000" y="116633"/>
            <a:ext cx="9144000" cy="432197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uk-UA" altLang="ru-RU" sz="3600" dirty="0">
                <a:solidFill>
                  <a:schemeClr val="bg1"/>
                </a:solidFill>
                <a:latin typeface="+mn-lt"/>
              </a:rPr>
              <a:t>Операції над цілочисловими типами</a:t>
            </a:r>
            <a:endParaRPr lang="uk-UA" altLang="ru-RU" sz="36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731954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063" name="Group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405209"/>
              </p:ext>
            </p:extLst>
          </p:nvPr>
        </p:nvGraphicFramePr>
        <p:xfrm>
          <a:off x="623392" y="1080764"/>
          <a:ext cx="10585176" cy="4002168"/>
        </p:xfrm>
        <a:graphic>
          <a:graphicData uri="http://schemas.openxmlformats.org/drawingml/2006/table">
            <a:tbl>
              <a:tblPr/>
              <a:tblGrid>
                <a:gridCol w="1910107"/>
                <a:gridCol w="3667284"/>
                <a:gridCol w="5007785"/>
              </a:tblGrid>
              <a:tr h="7191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Arial" panose="020B0604020202020204" pitchFamily="34" charset="0"/>
                        </a:rPr>
                        <a:t>Знак операції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Arial" panose="020B0604020202020204" pitchFamily="34" charset="0"/>
                        </a:rPr>
                        <a:t>Зміст операції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Arial" panose="020B0604020202020204" pitchFamily="34" charset="0"/>
                        </a:rPr>
                        <a:t>Приклади застосування та результати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107442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++ 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Префіксний та постфіксний інкремент (збільшення)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a=1;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a++;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++a; (результат а=2)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113466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--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Префіксний та постфіксний декремент (зменшенння)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a=1;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a– –;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 –a; (результат а=0)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0244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&lt;&lt;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Зсув бітів ліворуч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2&lt;&lt;1 = 4; 1&lt;&lt;5 = 32;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715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&gt;&gt;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Зсув бітів праворуч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2&gt;&gt;1 = 1; 8&gt;&gt;2 = 2;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5" name="Заголовок 1"/>
          <p:cNvSpPr txBox="1">
            <a:spLocks/>
          </p:cNvSpPr>
          <p:nvPr/>
        </p:nvSpPr>
        <p:spPr>
          <a:xfrm>
            <a:off x="1991544" y="116633"/>
            <a:ext cx="8352234" cy="432197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uk-UA" altLang="ru-RU" sz="3600" dirty="0">
                <a:solidFill>
                  <a:schemeClr val="bg1"/>
                </a:solidFill>
                <a:latin typeface="+mn-lt"/>
              </a:rPr>
              <a:t>Операції над цілочисловими типами</a:t>
            </a:r>
            <a:endParaRPr lang="uk-UA" altLang="ru-RU" sz="36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1344" y="109057"/>
            <a:ext cx="1152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600" dirty="0" smtClean="0">
                <a:solidFill>
                  <a:srgbClr val="FF0000"/>
                </a:solidFill>
              </a:rPr>
              <a:t>!</a:t>
            </a:r>
            <a:endParaRPr lang="uk-UA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3846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Заголовок 1"/>
          <p:cNvSpPr>
            <a:spLocks noGrp="1"/>
          </p:cNvSpPr>
          <p:nvPr>
            <p:ph type="title" idx="4294967295"/>
          </p:nvPr>
        </p:nvSpPr>
        <p:spPr>
          <a:xfrm>
            <a:off x="0" y="188913"/>
            <a:ext cx="12192000" cy="43180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uk-UA" altLang="ru-RU" sz="3600" b="1" dirty="0">
                <a:solidFill>
                  <a:schemeClr val="bg1"/>
                </a:solidFill>
                <a:latin typeface="+mn-lt"/>
              </a:rPr>
              <a:t>Дійсні типи даних</a:t>
            </a:r>
          </a:p>
        </p:txBody>
      </p:sp>
      <p:sp>
        <p:nvSpPr>
          <p:cNvPr id="185347" name="Rectangle 3"/>
          <p:cNvSpPr>
            <a:spLocks noChangeArrowheads="1"/>
          </p:cNvSpPr>
          <p:nvPr/>
        </p:nvSpPr>
        <p:spPr bwMode="auto">
          <a:xfrm>
            <a:off x="371364" y="980728"/>
            <a:ext cx="11449272" cy="2631490"/>
          </a:xfrm>
          <a:prstGeom prst="rect">
            <a:avLst/>
          </a:prstGeom>
          <a:solidFill>
            <a:schemeClr val="bg1"/>
          </a:solidFill>
          <a:ln w="9525">
            <a:solidFill>
              <a:srgbClr val="0000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marL="342900" indent="-34290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Множина допустимих значень будь-якого дійсного типу є скінченною підмножиною множини раціональних чисел і містить, зокрема, усі цілі числа типу </a:t>
            </a:r>
            <a:r>
              <a:rPr lang="uk-UA" altLang="ru-RU" sz="2000" dirty="0" err="1">
                <a:latin typeface="+mn-lt"/>
                <a:cs typeface="Arial" panose="020B0604020202020204" pitchFamily="34" charset="0"/>
              </a:rPr>
              <a:t>int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. </a:t>
            </a:r>
          </a:p>
          <a:p>
            <a:pPr marL="342900" indent="-34290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Для запису дійсних чисел в оперативній пам’яті використовується </a:t>
            </a:r>
            <a:r>
              <a:rPr lang="uk-UA" altLang="ru-RU" sz="2000" dirty="0">
                <a:latin typeface="+mn-lt"/>
                <a:cs typeface="Arial" panose="020B0604020202020204" pitchFamily="34" charset="0"/>
              </a:rPr>
              <a:t>формат з плаваючою </a:t>
            </a:r>
            <a:r>
              <a:rPr lang="uk-UA" altLang="ru-RU" sz="2000" dirty="0">
                <a:latin typeface="+mn-lt"/>
                <a:cs typeface="Arial" panose="020B0604020202020204" pitchFamily="34" charset="0"/>
              </a:rPr>
              <a:t>точкою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. </a:t>
            </a:r>
            <a:endParaRPr lang="uk-UA" altLang="ru-RU" sz="2000" b="0" dirty="0">
              <a:latin typeface="+mn-lt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Дійсне число у форматі з плаваючою 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точкою має  </a:t>
            </a:r>
            <a:r>
              <a:rPr lang="uk-UA" altLang="ru-RU" sz="2000" dirty="0">
                <a:latin typeface="+mn-lt"/>
                <a:cs typeface="Arial" panose="020B0604020202020204" pitchFamily="34" charset="0"/>
              </a:rPr>
              <a:t>мантису та порядок</a:t>
            </a: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.</a:t>
            </a:r>
          </a:p>
          <a:p>
            <a:pPr marL="342900" indent="-34290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 Кількість цифр у мантисі характеризує </a:t>
            </a:r>
            <a:r>
              <a:rPr lang="uk-UA" altLang="ru-RU" sz="2000" dirty="0">
                <a:latin typeface="+mn-lt"/>
                <a:cs typeface="Arial" panose="020B0604020202020204" pitchFamily="34" charset="0"/>
              </a:rPr>
              <a:t>точність числа. </a:t>
            </a:r>
          </a:p>
          <a:p>
            <a:pPr marL="342900" indent="-34290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Чим більше цифр у мантисі, тим вище точність. </a:t>
            </a:r>
          </a:p>
          <a:p>
            <a:pPr marL="342900" indent="-342900">
              <a:spcAft>
                <a:spcPts val="600"/>
              </a:spcAft>
              <a:buClr>
                <a:srgbClr val="0000CC"/>
              </a:buClr>
              <a:buFont typeface="Wingdings" panose="05000000000000000000" pitchFamily="2" charset="2"/>
              <a:buChar char="q"/>
            </a:pPr>
            <a:r>
              <a:rPr lang="uk-UA" altLang="ru-RU" sz="2000" b="0" dirty="0">
                <a:latin typeface="+mn-lt"/>
                <a:cs typeface="Arial" panose="020B0604020202020204" pitchFamily="34" charset="0"/>
              </a:rPr>
              <a:t>Порядок визначає величину числа, тобто справжнє місцезнаходження десяткової точки в числі. </a:t>
            </a:r>
          </a:p>
        </p:txBody>
      </p:sp>
      <p:graphicFrame>
        <p:nvGraphicFramePr>
          <p:cNvPr id="4" name="Group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79027"/>
              </p:ext>
            </p:extLst>
          </p:nvPr>
        </p:nvGraphicFramePr>
        <p:xfrm>
          <a:off x="1631504" y="3717032"/>
          <a:ext cx="8784975" cy="2500848"/>
        </p:xfrm>
        <a:graphic>
          <a:graphicData uri="http://schemas.openxmlformats.org/drawingml/2006/table">
            <a:tbl>
              <a:tblPr/>
              <a:tblGrid>
                <a:gridCol w="2736304"/>
                <a:gridCol w="1440160"/>
                <a:gridCol w="2229247"/>
                <a:gridCol w="2379264"/>
              </a:tblGrid>
              <a:tr h="8915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Ідентифіатор</a:t>
                      </a:r>
                      <a:r>
                        <a:rPr kumimoji="0" lang="uk-UA" altLang="ru-RU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 типу</a:t>
                      </a:r>
                      <a:endParaRPr kumimoji="0" lang="uk-UA" altLang="ru-RU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Кількість байтів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Найменше</a:t>
                      </a:r>
                      <a:b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</a:b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за модулем число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Найбільше</a:t>
                      </a:r>
                      <a:b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</a:br>
                      <a:r>
                        <a:rPr kumimoji="0" lang="uk-UA" altLang="ru-RU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за модулем число</a:t>
                      </a:r>
                      <a:endParaRPr kumimoji="0" lang="uk-UA" altLang="ru-RU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291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float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4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3.4·10</a:t>
                      </a:r>
                      <a:r>
                        <a:rPr kumimoji="0" lang="uk-UA" altLang="ru-RU" sz="20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–38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3.4·10</a:t>
                      </a:r>
                      <a:r>
                        <a:rPr kumimoji="0" lang="uk-UA" altLang="ru-RU" sz="20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38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0405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double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8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1.7</a:t>
                      </a:r>
                      <a:r>
                        <a:rPr kumimoji="0" lang="uk-UA" altLang="ru-RU" sz="20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–308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1.7·10</a:t>
                      </a:r>
                      <a:r>
                        <a:rPr kumimoji="0" lang="uk-UA" altLang="ru-RU" sz="20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308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7606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long</a:t>
                      </a: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kumimoji="0" lang="uk-UA" altLang="ru-RU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double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10</a:t>
                      </a:r>
                      <a:endParaRPr kumimoji="0" lang="uk-UA" altLang="ru-RU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3.4·10</a:t>
                      </a:r>
                      <a:r>
                        <a:rPr kumimoji="0" lang="uk-UA" altLang="ru-RU" sz="20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–4932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4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uk-UA" altLang="ru-RU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1.1·10</a:t>
                      </a:r>
                      <a:r>
                        <a:rPr kumimoji="0" lang="uk-UA" altLang="ru-RU" sz="20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anose="02020603050405020304" pitchFamily="18" charset="0"/>
                        </a:rPr>
                        <a:t>4932</a:t>
                      </a:r>
                      <a:endParaRPr kumimoji="0" lang="uk-UA" altLang="ru-RU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276542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шаблон скрепка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1691</TotalTime>
  <Words>2822</Words>
  <Application>Microsoft Office PowerPoint</Application>
  <PresentationFormat>Широкоэкранный</PresentationFormat>
  <Paragraphs>500</Paragraphs>
  <Slides>47</Slides>
  <Notes>1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47</vt:i4>
      </vt:variant>
    </vt:vector>
  </HeadingPairs>
  <TitlesOfParts>
    <vt:vector size="56" baseType="lpstr">
      <vt:lpstr>Arial</vt:lpstr>
      <vt:lpstr>Calibri</vt:lpstr>
      <vt:lpstr>Calibri Light</vt:lpstr>
      <vt:lpstr>Courier New</vt:lpstr>
      <vt:lpstr>Times</vt:lpstr>
      <vt:lpstr>Times New Roman</vt:lpstr>
      <vt:lpstr>Wingdings</vt:lpstr>
      <vt:lpstr>шаблон скрепка</vt:lpstr>
      <vt:lpstr>Фотография Photo Editor</vt:lpstr>
      <vt:lpstr>Презентация PowerPoint</vt:lpstr>
      <vt:lpstr>Презентация PowerPoint</vt:lpstr>
      <vt:lpstr>Презентация PowerPoint</vt:lpstr>
      <vt:lpstr>Прості типи даних</vt:lpstr>
      <vt:lpstr>Презентация PowerPoint</vt:lpstr>
      <vt:lpstr>Цілочислові типи даних</vt:lpstr>
      <vt:lpstr>Презентация PowerPoint</vt:lpstr>
      <vt:lpstr>Презентация PowerPoint</vt:lpstr>
      <vt:lpstr>Дійсні типи даних</vt:lpstr>
      <vt:lpstr>Презентация PowerPoint</vt:lpstr>
      <vt:lpstr>Презентация PowerPoint</vt:lpstr>
      <vt:lpstr>Символьний тип</vt:lpstr>
      <vt:lpstr>Презентация PowerPoint</vt:lpstr>
      <vt:lpstr>Операції над даними символьного типу</vt:lpstr>
      <vt:lpstr>Перелічуваний тип даних</vt:lpstr>
      <vt:lpstr>Презентация PowerPoint</vt:lpstr>
      <vt:lpstr>Презентация PowerPoint</vt:lpstr>
      <vt:lpstr>Константи. Змінні. Вирази</vt:lpstr>
      <vt:lpstr>Презентация PowerPoint</vt:lpstr>
      <vt:lpstr>Змінні</vt:lpstr>
      <vt:lpstr>Приклад використання змінних</vt:lpstr>
      <vt:lpstr>Область видимості змінних</vt:lpstr>
      <vt:lpstr>Вирази</vt:lpstr>
      <vt:lpstr>Операції у виразах</vt:lpstr>
      <vt:lpstr>Презентация PowerPoint</vt:lpstr>
      <vt:lpstr>Презентация PowerPoint</vt:lpstr>
      <vt:lpstr>Презентация PowerPoint</vt:lpstr>
      <vt:lpstr>Правила визначення пріоритету операцій:</vt:lpstr>
      <vt:lpstr>Константні вирази</vt:lpstr>
      <vt:lpstr>Операція виклику функції</vt:lpstr>
      <vt:lpstr>Презентация PowerPoint</vt:lpstr>
      <vt:lpstr>Процес модифікації значень змінних </vt:lpstr>
      <vt:lpstr>Комбіновані операції присвоєння</vt:lpstr>
      <vt:lpstr>Презентация PowerPoint</vt:lpstr>
      <vt:lpstr>Основи введення-виведення в С/С+ +</vt:lpstr>
      <vt:lpstr>Функції  введення та виведення</vt:lpstr>
      <vt:lpstr>Презентация PowerPoint</vt:lpstr>
      <vt:lpstr>Презентация PowerPoint</vt:lpstr>
      <vt:lpstr>Специфікація форматів введення-виведення</vt:lpstr>
      <vt:lpstr>Специфікації деяких типів перетворення</vt:lpstr>
      <vt:lpstr>Приклад застосування printf</vt:lpstr>
      <vt:lpstr>Приклад функцій введення-виведення</vt:lpstr>
      <vt:lpstr>Сумісність типів у виразах</vt:lpstr>
      <vt:lpstr>Презентация PowerPoint</vt:lpstr>
      <vt:lpstr>Приклад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sigma</dc:creator>
  <cp:lastModifiedBy>Tetyana Kovalyuk</cp:lastModifiedBy>
  <cp:revision>110</cp:revision>
  <dcterms:created xsi:type="dcterms:W3CDTF">2012-01-23T21:27:18Z</dcterms:created>
  <dcterms:modified xsi:type="dcterms:W3CDTF">2021-09-15T10:12:24Z</dcterms:modified>
</cp:coreProperties>
</file>

<file path=docProps/thumbnail.jpeg>
</file>